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18" r:id="rId2"/>
    <p:sldId id="283" r:id="rId3"/>
    <p:sldId id="290" r:id="rId4"/>
    <p:sldId id="285" r:id="rId5"/>
    <p:sldId id="350" r:id="rId6"/>
    <p:sldId id="286" r:id="rId7"/>
    <p:sldId id="304" r:id="rId8"/>
    <p:sldId id="288" r:id="rId9"/>
    <p:sldId id="349" r:id="rId10"/>
    <p:sldId id="292" r:id="rId11"/>
    <p:sldId id="340" r:id="rId12"/>
    <p:sldId id="291" r:id="rId13"/>
    <p:sldId id="341" r:id="rId14"/>
    <p:sldId id="332" r:id="rId15"/>
    <p:sldId id="343" r:id="rId16"/>
    <p:sldId id="344" r:id="rId17"/>
    <p:sldId id="322" r:id="rId18"/>
    <p:sldId id="305" r:id="rId19"/>
    <p:sldId id="310" r:id="rId20"/>
    <p:sldId id="314" r:id="rId21"/>
    <p:sldId id="311" r:id="rId22"/>
    <p:sldId id="306" r:id="rId23"/>
    <p:sldId id="315" r:id="rId24"/>
    <p:sldId id="333" r:id="rId25"/>
    <p:sldId id="345" r:id="rId26"/>
    <p:sldId id="342" r:id="rId27"/>
    <p:sldId id="280" r:id="rId28"/>
    <p:sldId id="330" r:id="rId29"/>
    <p:sldId id="331" r:id="rId30"/>
    <p:sldId id="337" r:id="rId31"/>
    <p:sldId id="347" r:id="rId32"/>
    <p:sldId id="301" r:id="rId33"/>
    <p:sldId id="336" r:id="rId34"/>
    <p:sldId id="346" r:id="rId35"/>
    <p:sldId id="348" r:id="rId36"/>
    <p:sldId id="339" r:id="rId37"/>
    <p:sldId id="32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C556"/>
    <a:srgbClr val="60C4D4"/>
    <a:srgbClr val="36A85D"/>
    <a:srgbClr val="1F63B6"/>
    <a:srgbClr val="F9EDC9"/>
    <a:srgbClr val="EB5C23"/>
    <a:srgbClr val="1F66B8"/>
    <a:srgbClr val="258697"/>
    <a:srgbClr val="FFFFFF"/>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76" autoAdjust="0"/>
    <p:restoredTop sz="78003" autoAdjust="0"/>
  </p:normalViewPr>
  <p:slideViewPr>
    <p:cSldViewPr snapToGrid="0">
      <p:cViewPr>
        <p:scale>
          <a:sx n="50" d="100"/>
          <a:sy n="50" d="100"/>
        </p:scale>
        <p:origin x="1076"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17BD17-1CB8-44A4-8A52-067927EBF85F}" type="datetimeFigureOut">
              <a:rPr lang="en-US" smtClean="0"/>
              <a:t>14-Feb-23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0EB4EB-749B-4C17-B346-F078FDE48559}" type="slidenum">
              <a:rPr lang="en-US" smtClean="0"/>
              <a:t>‹#›</a:t>
            </a:fld>
            <a:endParaRPr lang="en-US"/>
          </a:p>
        </p:txBody>
      </p:sp>
    </p:spTree>
    <p:extLst>
      <p:ext uri="{BB962C8B-B14F-4D97-AF65-F5344CB8AC3E}">
        <p14:creationId xmlns:p14="http://schemas.microsoft.com/office/powerpoint/2010/main" val="730207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Giulia … PhD corals MOs in Germany … visiting at CX lab</a:t>
            </a:r>
          </a:p>
          <a:p>
            <a:r>
              <a:rPr lang="en-US" dirty="0"/>
              <a:t>I love R and I’m happy to share my knowledge and experience </a:t>
            </a:r>
          </a:p>
          <a:p>
            <a:r>
              <a:rPr lang="en-US" dirty="0"/>
              <a:t>I know you all are probably very familiar with some coding language or program (and probably have used R before) so I tried to pick stuff that I think can be useful for everyone and applicable to different types of data</a:t>
            </a:r>
          </a:p>
          <a:p>
            <a:r>
              <a:rPr lang="en-US" dirty="0"/>
              <a:t>So let’s get started: R for … basically I want to stress the advantages of using R from the very beginning of your data analysis and I’m going to </a:t>
            </a:r>
            <a:r>
              <a:rPr lang="en-US" dirty="0" err="1"/>
              <a:t>shpw</a:t>
            </a:r>
            <a:r>
              <a:rPr lang="en-US" dirty="0"/>
              <a:t> how to execute common and useful operations/transformations</a:t>
            </a:r>
          </a:p>
        </p:txBody>
      </p:sp>
      <p:sp>
        <p:nvSpPr>
          <p:cNvPr id="4" name="Slide Number Placeholder 3"/>
          <p:cNvSpPr>
            <a:spLocks noGrp="1"/>
          </p:cNvSpPr>
          <p:nvPr>
            <p:ph type="sldNum" sz="quarter" idx="5"/>
          </p:nvPr>
        </p:nvSpPr>
        <p:spPr/>
        <p:txBody>
          <a:bodyPr/>
          <a:lstStyle/>
          <a:p>
            <a:fld id="{460EB4EB-749B-4C17-B346-F078FDE48559}" type="slidenum">
              <a:rPr lang="en-US" smtClean="0"/>
              <a:t>1</a:t>
            </a:fld>
            <a:endParaRPr lang="en-US"/>
          </a:p>
        </p:txBody>
      </p:sp>
    </p:spTree>
    <p:extLst>
      <p:ext uri="{BB962C8B-B14F-4D97-AF65-F5344CB8AC3E}">
        <p14:creationId xmlns:p14="http://schemas.microsoft.com/office/powerpoint/2010/main" val="1695798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data wrangling in spreadsheets comes with other limitations besides the messiness …</a:t>
            </a:r>
          </a:p>
        </p:txBody>
      </p:sp>
      <p:sp>
        <p:nvSpPr>
          <p:cNvPr id="4" name="Slide Number Placeholder 3"/>
          <p:cNvSpPr>
            <a:spLocks noGrp="1"/>
          </p:cNvSpPr>
          <p:nvPr>
            <p:ph type="sldNum" sz="quarter" idx="5"/>
          </p:nvPr>
        </p:nvSpPr>
        <p:spPr/>
        <p:txBody>
          <a:bodyPr/>
          <a:lstStyle/>
          <a:p>
            <a:fld id="{460EB4EB-749B-4C17-B346-F078FDE48559}" type="slidenum">
              <a:rPr lang="en-US" smtClean="0"/>
              <a:t>10</a:t>
            </a:fld>
            <a:endParaRPr lang="en-US" dirty="0"/>
          </a:p>
        </p:txBody>
      </p:sp>
    </p:spTree>
    <p:extLst>
      <p:ext uri="{BB962C8B-B14F-4D97-AF65-F5344CB8AC3E}">
        <p14:creationId xmlns:p14="http://schemas.microsoft.com/office/powerpoint/2010/main" val="4180249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data wrangling in spreadsheets comes with other limitations besides the messiness …</a:t>
            </a:r>
          </a:p>
        </p:txBody>
      </p:sp>
      <p:sp>
        <p:nvSpPr>
          <p:cNvPr id="4" name="Slide Number Placeholder 3"/>
          <p:cNvSpPr>
            <a:spLocks noGrp="1"/>
          </p:cNvSpPr>
          <p:nvPr>
            <p:ph type="sldNum" sz="quarter" idx="5"/>
          </p:nvPr>
        </p:nvSpPr>
        <p:spPr/>
        <p:txBody>
          <a:bodyPr/>
          <a:lstStyle/>
          <a:p>
            <a:fld id="{460EB4EB-749B-4C17-B346-F078FDE48559}" type="slidenum">
              <a:rPr lang="en-US" smtClean="0"/>
              <a:t>11</a:t>
            </a:fld>
            <a:endParaRPr lang="en-US" dirty="0"/>
          </a:p>
        </p:txBody>
      </p:sp>
    </p:spTree>
    <p:extLst>
      <p:ext uri="{BB962C8B-B14F-4D97-AF65-F5344CB8AC3E}">
        <p14:creationId xmlns:p14="http://schemas.microsoft.com/office/powerpoint/2010/main" val="776492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really speak for experience here (and that’s why I’m so invested in this workshop) because this is a screen shot of my folder of my MSc’s thesis. More than one year later I resumed it to prepare a publication and </a:t>
            </a:r>
          </a:p>
        </p:txBody>
      </p:sp>
      <p:sp>
        <p:nvSpPr>
          <p:cNvPr id="4" name="Slide Number Placeholder 3"/>
          <p:cNvSpPr>
            <a:spLocks noGrp="1"/>
          </p:cNvSpPr>
          <p:nvPr>
            <p:ph type="sldNum" sz="quarter" idx="5"/>
          </p:nvPr>
        </p:nvSpPr>
        <p:spPr/>
        <p:txBody>
          <a:bodyPr/>
          <a:lstStyle/>
          <a:p>
            <a:fld id="{460EB4EB-749B-4C17-B346-F078FDE48559}" type="slidenum">
              <a:rPr lang="en-US" smtClean="0"/>
              <a:t>12</a:t>
            </a:fld>
            <a:endParaRPr lang="en-US" dirty="0"/>
          </a:p>
        </p:txBody>
      </p:sp>
    </p:spTree>
    <p:extLst>
      <p:ext uri="{BB962C8B-B14F-4D97-AF65-F5344CB8AC3E}">
        <p14:creationId xmlns:p14="http://schemas.microsoft.com/office/powerpoint/2010/main" val="2775512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really speak for experience here (and that’s why I’m so invested in this workshop) because this is a screen shot of my folder of my MSc’s thesis. More than one year later I resumed it to prepare a publication and </a:t>
            </a:r>
          </a:p>
        </p:txBody>
      </p:sp>
      <p:sp>
        <p:nvSpPr>
          <p:cNvPr id="4" name="Slide Number Placeholder 3"/>
          <p:cNvSpPr>
            <a:spLocks noGrp="1"/>
          </p:cNvSpPr>
          <p:nvPr>
            <p:ph type="sldNum" sz="quarter" idx="5"/>
          </p:nvPr>
        </p:nvSpPr>
        <p:spPr/>
        <p:txBody>
          <a:bodyPr/>
          <a:lstStyle/>
          <a:p>
            <a:fld id="{460EB4EB-749B-4C17-B346-F078FDE48559}" type="slidenum">
              <a:rPr lang="en-US" smtClean="0"/>
              <a:t>13</a:t>
            </a:fld>
            <a:endParaRPr lang="en-US" dirty="0"/>
          </a:p>
        </p:txBody>
      </p:sp>
    </p:spTree>
    <p:extLst>
      <p:ext uri="{BB962C8B-B14F-4D97-AF65-F5344CB8AC3E}">
        <p14:creationId xmlns:p14="http://schemas.microsoft.com/office/powerpoint/2010/main" val="1262181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 a great fan of pushing for R instead of excel!</a:t>
            </a:r>
          </a:p>
        </p:txBody>
      </p:sp>
      <p:sp>
        <p:nvSpPr>
          <p:cNvPr id="4" name="Slide Number Placeholder 3"/>
          <p:cNvSpPr>
            <a:spLocks noGrp="1"/>
          </p:cNvSpPr>
          <p:nvPr>
            <p:ph type="sldNum" sz="quarter" idx="5"/>
          </p:nvPr>
        </p:nvSpPr>
        <p:spPr/>
        <p:txBody>
          <a:bodyPr/>
          <a:lstStyle/>
          <a:p>
            <a:fld id="{460EB4EB-749B-4C17-B346-F078FDE48559}" type="slidenum">
              <a:rPr lang="en-US" smtClean="0"/>
              <a:t>14</a:t>
            </a:fld>
            <a:endParaRPr lang="en-US"/>
          </a:p>
        </p:txBody>
      </p:sp>
    </p:spTree>
    <p:extLst>
      <p:ext uri="{BB962C8B-B14F-4D97-AF65-F5344CB8AC3E}">
        <p14:creationId xmlns:p14="http://schemas.microsoft.com/office/powerpoint/2010/main" val="2586605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 a great fan of pushing for R instead of excel!</a:t>
            </a:r>
          </a:p>
        </p:txBody>
      </p:sp>
      <p:sp>
        <p:nvSpPr>
          <p:cNvPr id="4" name="Slide Number Placeholder 3"/>
          <p:cNvSpPr>
            <a:spLocks noGrp="1"/>
          </p:cNvSpPr>
          <p:nvPr>
            <p:ph type="sldNum" sz="quarter" idx="5"/>
          </p:nvPr>
        </p:nvSpPr>
        <p:spPr/>
        <p:txBody>
          <a:bodyPr/>
          <a:lstStyle/>
          <a:p>
            <a:fld id="{460EB4EB-749B-4C17-B346-F078FDE48559}" type="slidenum">
              <a:rPr lang="en-US" smtClean="0"/>
              <a:t>15</a:t>
            </a:fld>
            <a:endParaRPr lang="en-US"/>
          </a:p>
        </p:txBody>
      </p:sp>
    </p:spTree>
    <p:extLst>
      <p:ext uri="{BB962C8B-B14F-4D97-AF65-F5344CB8AC3E}">
        <p14:creationId xmlns:p14="http://schemas.microsoft.com/office/powerpoint/2010/main" val="4227367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for data wrangling! </a:t>
            </a:r>
            <a:r>
              <a:rPr lang="en-US" dirty="0" err="1"/>
              <a:t>Particulalry</a:t>
            </a:r>
            <a:r>
              <a:rPr lang="en-US" dirty="0"/>
              <a:t>, TIDYVERSE! (show later differences from base R)</a:t>
            </a:r>
          </a:p>
          <a:p>
            <a:endParaRPr lang="en-US" strike="noStrike" dirty="0"/>
          </a:p>
        </p:txBody>
      </p:sp>
      <p:sp>
        <p:nvSpPr>
          <p:cNvPr id="4" name="Slide Number Placeholder 3"/>
          <p:cNvSpPr>
            <a:spLocks noGrp="1"/>
          </p:cNvSpPr>
          <p:nvPr>
            <p:ph type="sldNum" sz="quarter" idx="5"/>
          </p:nvPr>
        </p:nvSpPr>
        <p:spPr/>
        <p:txBody>
          <a:bodyPr/>
          <a:lstStyle/>
          <a:p>
            <a:fld id="{460EB4EB-749B-4C17-B346-F078FDE48559}" type="slidenum">
              <a:rPr lang="en-US" smtClean="0"/>
              <a:t>16</a:t>
            </a:fld>
            <a:endParaRPr lang="en-US"/>
          </a:p>
        </p:txBody>
      </p:sp>
    </p:spTree>
    <p:extLst>
      <p:ext uri="{BB962C8B-B14F-4D97-AF65-F5344CB8AC3E}">
        <p14:creationId xmlns:p14="http://schemas.microsoft.com/office/powerpoint/2010/main" val="2095665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also, you might be wondering … why not XXX ?</a:t>
            </a:r>
          </a:p>
          <a:p>
            <a:endParaRPr lang="en-US" dirty="0"/>
          </a:p>
          <a:p>
            <a:endParaRPr lang="en-US" dirty="0"/>
          </a:p>
        </p:txBody>
      </p:sp>
      <p:sp>
        <p:nvSpPr>
          <p:cNvPr id="4" name="Slide Number Placeholder 3"/>
          <p:cNvSpPr>
            <a:spLocks noGrp="1"/>
          </p:cNvSpPr>
          <p:nvPr>
            <p:ph type="sldNum" sz="quarter" idx="5"/>
          </p:nvPr>
        </p:nvSpPr>
        <p:spPr/>
        <p:txBody>
          <a:bodyPr/>
          <a:lstStyle/>
          <a:p>
            <a:fld id="{460EB4EB-749B-4C17-B346-F078FDE48559}" type="slidenum">
              <a:rPr lang="en-US" smtClean="0"/>
              <a:t>17</a:t>
            </a:fld>
            <a:endParaRPr lang="en-US"/>
          </a:p>
        </p:txBody>
      </p:sp>
    </p:spTree>
    <p:extLst>
      <p:ext uri="{BB962C8B-B14F-4D97-AF65-F5344CB8AC3E}">
        <p14:creationId xmlns:p14="http://schemas.microsoft.com/office/powerpoint/2010/main" val="375204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collection of packages that do cool stuff (we’ll see soon) (e.g., ggplot2)</a:t>
            </a:r>
          </a:p>
          <a:p>
            <a:endParaRPr lang="en-US" dirty="0"/>
          </a:p>
        </p:txBody>
      </p:sp>
      <p:sp>
        <p:nvSpPr>
          <p:cNvPr id="4" name="Slide Number Placeholder 3"/>
          <p:cNvSpPr>
            <a:spLocks noGrp="1"/>
          </p:cNvSpPr>
          <p:nvPr>
            <p:ph type="sldNum" sz="quarter" idx="5"/>
          </p:nvPr>
        </p:nvSpPr>
        <p:spPr/>
        <p:txBody>
          <a:bodyPr/>
          <a:lstStyle/>
          <a:p>
            <a:fld id="{460EB4EB-749B-4C17-B346-F078FDE48559}" type="slidenum">
              <a:rPr lang="en-US" smtClean="0"/>
              <a:t>18</a:t>
            </a:fld>
            <a:endParaRPr lang="en-US" dirty="0"/>
          </a:p>
        </p:txBody>
      </p:sp>
    </p:spTree>
    <p:extLst>
      <p:ext uri="{BB962C8B-B14F-4D97-AF65-F5344CB8AC3E}">
        <p14:creationId xmlns:p14="http://schemas.microsoft.com/office/powerpoint/2010/main" val="3140053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Seems obvious, right? What would you say about these three tables here, are they examples of tidy data?</a:t>
            </a:r>
          </a:p>
          <a:p>
            <a:pPr marL="0" indent="0">
              <a:buNone/>
            </a:pPr>
            <a:r>
              <a:rPr lang="en-US" dirty="0"/>
              <a:t>Tricky, ah? Take your time to familiarize yourself with the concept, a great read is of course the material produced by Hadley Wickham … LINK</a:t>
            </a:r>
          </a:p>
          <a:p>
            <a:pPr marL="0" indent="0">
              <a:buNone/>
            </a:pPr>
            <a:r>
              <a:rPr lang="en-US" dirty="0"/>
              <a:t>Is this a long or wide?</a:t>
            </a:r>
          </a:p>
        </p:txBody>
      </p:sp>
      <p:sp>
        <p:nvSpPr>
          <p:cNvPr id="4" name="Slide Number Placeholder 3"/>
          <p:cNvSpPr>
            <a:spLocks noGrp="1"/>
          </p:cNvSpPr>
          <p:nvPr>
            <p:ph type="sldNum" sz="quarter" idx="5"/>
          </p:nvPr>
        </p:nvSpPr>
        <p:spPr/>
        <p:txBody>
          <a:bodyPr/>
          <a:lstStyle/>
          <a:p>
            <a:fld id="{460EB4EB-749B-4C17-B346-F078FDE48559}" type="slidenum">
              <a:rPr lang="en-US" smtClean="0"/>
              <a:t>19</a:t>
            </a:fld>
            <a:endParaRPr lang="en-US" dirty="0"/>
          </a:p>
        </p:txBody>
      </p:sp>
    </p:spTree>
    <p:extLst>
      <p:ext uri="{BB962C8B-B14F-4D97-AF65-F5344CB8AC3E}">
        <p14:creationId xmlns:p14="http://schemas.microsoft.com/office/powerpoint/2010/main" val="2866728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start by briefly defining it: simply put this can be summarized in the idea that by </a:t>
            </a:r>
            <a:r>
              <a:rPr lang="en-US" dirty="0" err="1"/>
              <a:t>analysing</a:t>
            </a:r>
            <a:r>
              <a:rPr lang="en-US" dirty="0"/>
              <a:t> the same data one should obtain the same results. Practically speaking, this means sharing the data as well as the details of how the data was analyzed.</a:t>
            </a:r>
          </a:p>
        </p:txBody>
      </p:sp>
      <p:sp>
        <p:nvSpPr>
          <p:cNvPr id="4" name="Slide Number Placeholder 3"/>
          <p:cNvSpPr>
            <a:spLocks noGrp="1"/>
          </p:cNvSpPr>
          <p:nvPr>
            <p:ph type="sldNum" sz="quarter" idx="5"/>
          </p:nvPr>
        </p:nvSpPr>
        <p:spPr/>
        <p:txBody>
          <a:bodyPr/>
          <a:lstStyle/>
          <a:p>
            <a:fld id="{460EB4EB-749B-4C17-B346-F078FDE48559}" type="slidenum">
              <a:rPr lang="en-US" smtClean="0"/>
              <a:t>2</a:t>
            </a:fld>
            <a:endParaRPr lang="en-US"/>
          </a:p>
        </p:txBody>
      </p:sp>
    </p:spTree>
    <p:extLst>
      <p:ext uri="{BB962C8B-B14F-4D97-AF65-F5344CB8AC3E}">
        <p14:creationId xmlns:p14="http://schemas.microsoft.com/office/powerpoint/2010/main" val="1194032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Seems obvious but not always</a:t>
            </a:r>
          </a:p>
        </p:txBody>
      </p:sp>
      <p:sp>
        <p:nvSpPr>
          <p:cNvPr id="4" name="Slide Number Placeholder 3"/>
          <p:cNvSpPr>
            <a:spLocks noGrp="1"/>
          </p:cNvSpPr>
          <p:nvPr>
            <p:ph type="sldNum" sz="quarter" idx="5"/>
          </p:nvPr>
        </p:nvSpPr>
        <p:spPr/>
        <p:txBody>
          <a:bodyPr/>
          <a:lstStyle/>
          <a:p>
            <a:fld id="{460EB4EB-749B-4C17-B346-F078FDE48559}" type="slidenum">
              <a:rPr lang="en-US" smtClean="0"/>
              <a:t>20</a:t>
            </a:fld>
            <a:endParaRPr lang="en-US" dirty="0"/>
          </a:p>
        </p:txBody>
      </p:sp>
    </p:spTree>
    <p:extLst>
      <p:ext uri="{BB962C8B-B14F-4D97-AF65-F5344CB8AC3E}">
        <p14:creationId xmlns:p14="http://schemas.microsoft.com/office/powerpoint/2010/main" val="1669463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Seems obvious, right? Well, you’ll encounter many instances of non-tidy data, some more obvious than others. This one for examples is quite easy to spot as the “/” indicates two separate things ….</a:t>
            </a:r>
          </a:p>
          <a:p>
            <a:pPr marL="0" indent="0">
              <a:buNone/>
            </a:pPr>
            <a:r>
              <a:rPr lang="en-US" dirty="0"/>
              <a:t>What would you say about these three tables here, are they examples of tidy data?</a:t>
            </a:r>
          </a:p>
          <a:p>
            <a:pPr marL="0" indent="0">
              <a:buNone/>
            </a:pPr>
            <a:r>
              <a:rPr lang="en-US" dirty="0"/>
              <a:t>Tricky, ah? Take your time to familiarize yourself with the concept, a great read is of course the material produced by Hadley Wickham … LINK</a:t>
            </a:r>
          </a:p>
          <a:p>
            <a:pPr marL="0" indent="0">
              <a:buNone/>
            </a:pPr>
            <a:r>
              <a:rPr lang="en-US" dirty="0"/>
              <a:t>Is this a long or wide?</a:t>
            </a:r>
          </a:p>
        </p:txBody>
      </p:sp>
      <p:sp>
        <p:nvSpPr>
          <p:cNvPr id="4" name="Slide Number Placeholder 3"/>
          <p:cNvSpPr>
            <a:spLocks noGrp="1"/>
          </p:cNvSpPr>
          <p:nvPr>
            <p:ph type="sldNum" sz="quarter" idx="5"/>
          </p:nvPr>
        </p:nvSpPr>
        <p:spPr/>
        <p:txBody>
          <a:bodyPr/>
          <a:lstStyle/>
          <a:p>
            <a:fld id="{460EB4EB-749B-4C17-B346-F078FDE48559}" type="slidenum">
              <a:rPr lang="en-US" smtClean="0"/>
              <a:t>21</a:t>
            </a:fld>
            <a:endParaRPr lang="en-US" dirty="0"/>
          </a:p>
        </p:txBody>
      </p:sp>
    </p:spTree>
    <p:extLst>
      <p:ext uri="{BB962C8B-B14F-4D97-AF65-F5344CB8AC3E}">
        <p14:creationId xmlns:p14="http://schemas.microsoft.com/office/powerpoint/2010/main" val="3585097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But this one might be a bit more tricky … only the </a:t>
            </a:r>
            <a:r>
              <a:rPr lang="en-US" dirty="0" err="1"/>
              <a:t>rhs</a:t>
            </a:r>
            <a:r>
              <a:rPr lang="en-US" dirty="0"/>
              <a:t> is actually in the tidy format </a:t>
            </a:r>
          </a:p>
          <a:p>
            <a:pPr marL="0" indent="0">
              <a:buNone/>
            </a:pPr>
            <a:r>
              <a:rPr lang="en-US" dirty="0"/>
              <a:t>[Every value belongs to a variable and an observation. -&gt; tip: the empty cell between </a:t>
            </a:r>
            <a:r>
              <a:rPr lang="en-US" dirty="0" err="1"/>
              <a:t>rownames</a:t>
            </a:r>
            <a:r>
              <a:rPr lang="en-US" dirty="0"/>
              <a:t> and </a:t>
            </a:r>
            <a:r>
              <a:rPr lang="en-US" dirty="0" err="1"/>
              <a:t>colnames</a:t>
            </a:r>
            <a:r>
              <a:rPr lang="en-US" dirty="0"/>
              <a:t> indicates non-tidy data …]</a:t>
            </a:r>
          </a:p>
        </p:txBody>
      </p:sp>
      <p:sp>
        <p:nvSpPr>
          <p:cNvPr id="4" name="Slide Number Placeholder 3"/>
          <p:cNvSpPr>
            <a:spLocks noGrp="1"/>
          </p:cNvSpPr>
          <p:nvPr>
            <p:ph type="sldNum" sz="quarter" idx="5"/>
          </p:nvPr>
        </p:nvSpPr>
        <p:spPr/>
        <p:txBody>
          <a:bodyPr/>
          <a:lstStyle/>
          <a:p>
            <a:fld id="{460EB4EB-749B-4C17-B346-F078FDE48559}" type="slidenum">
              <a:rPr lang="en-US" smtClean="0"/>
              <a:t>22</a:t>
            </a:fld>
            <a:endParaRPr lang="en-US" dirty="0"/>
          </a:p>
        </p:txBody>
      </p:sp>
    </p:spTree>
    <p:extLst>
      <p:ext uri="{BB962C8B-B14F-4D97-AF65-F5344CB8AC3E}">
        <p14:creationId xmlns:p14="http://schemas.microsoft.com/office/powerpoint/2010/main" val="3623299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But this one might be a bit more tricky …</a:t>
            </a:r>
          </a:p>
          <a:p>
            <a:pPr marL="0" indent="0">
              <a:buNone/>
            </a:pPr>
            <a:endParaRPr lang="en-US" dirty="0"/>
          </a:p>
          <a:p>
            <a:pPr marL="0" indent="0">
              <a:buNone/>
            </a:pPr>
            <a:r>
              <a:rPr lang="en-US" dirty="0"/>
              <a:t>Tricky, ah? Take your time to familiarize yourself with the concept, a great read is of course the material produced by Hadley Wickham … LINK</a:t>
            </a:r>
          </a:p>
          <a:p>
            <a:pPr marL="0" indent="0">
              <a:buNone/>
            </a:pPr>
            <a:r>
              <a:rPr lang="en-US" dirty="0"/>
              <a:t>Is this a long or wide?</a:t>
            </a:r>
          </a:p>
          <a:p>
            <a:pPr marL="0" indent="0">
              <a:buNone/>
            </a:pPr>
            <a:r>
              <a:rPr lang="en-US" dirty="0"/>
              <a:t>[Every value belongs to a variable and an observation. -&gt; tip: the empty cell between </a:t>
            </a:r>
            <a:r>
              <a:rPr lang="en-US" dirty="0" err="1"/>
              <a:t>rownames</a:t>
            </a:r>
            <a:r>
              <a:rPr lang="en-US" dirty="0"/>
              <a:t> and </a:t>
            </a:r>
            <a:r>
              <a:rPr lang="en-US" dirty="0" err="1"/>
              <a:t>colnames</a:t>
            </a:r>
            <a:r>
              <a:rPr lang="en-US" dirty="0"/>
              <a:t> indicates non-tidy data …]</a:t>
            </a:r>
          </a:p>
        </p:txBody>
      </p:sp>
      <p:sp>
        <p:nvSpPr>
          <p:cNvPr id="4" name="Slide Number Placeholder 3"/>
          <p:cNvSpPr>
            <a:spLocks noGrp="1"/>
          </p:cNvSpPr>
          <p:nvPr>
            <p:ph type="sldNum" sz="quarter" idx="5"/>
          </p:nvPr>
        </p:nvSpPr>
        <p:spPr/>
        <p:txBody>
          <a:bodyPr/>
          <a:lstStyle/>
          <a:p>
            <a:fld id="{460EB4EB-749B-4C17-B346-F078FDE48559}" type="slidenum">
              <a:rPr lang="en-US" smtClean="0"/>
              <a:t>23</a:t>
            </a:fld>
            <a:endParaRPr lang="en-US" dirty="0"/>
          </a:p>
        </p:txBody>
      </p:sp>
    </p:spTree>
    <p:extLst>
      <p:ext uri="{BB962C8B-B14F-4D97-AF65-F5344CB8AC3E}">
        <p14:creationId xmlns:p14="http://schemas.microsoft.com/office/powerpoint/2010/main" val="1542483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Also a quick way to tell if data is non-tidy is when you have row names …</a:t>
            </a:r>
          </a:p>
          <a:p>
            <a:pPr marL="0" indent="0">
              <a:buNone/>
            </a:pPr>
            <a:endParaRPr lang="en-US" dirty="0"/>
          </a:p>
          <a:p>
            <a:pPr marL="0" indent="0">
              <a:buNone/>
            </a:pPr>
            <a:r>
              <a:rPr lang="en-US" dirty="0"/>
              <a:t>BUT don’t worry if this is not clear yet: you’ll easily learn by doing!</a:t>
            </a:r>
          </a:p>
        </p:txBody>
      </p:sp>
      <p:sp>
        <p:nvSpPr>
          <p:cNvPr id="4" name="Slide Number Placeholder 3"/>
          <p:cNvSpPr>
            <a:spLocks noGrp="1"/>
          </p:cNvSpPr>
          <p:nvPr>
            <p:ph type="sldNum" sz="quarter" idx="5"/>
          </p:nvPr>
        </p:nvSpPr>
        <p:spPr/>
        <p:txBody>
          <a:bodyPr/>
          <a:lstStyle/>
          <a:p>
            <a:fld id="{460EB4EB-749B-4C17-B346-F078FDE48559}" type="slidenum">
              <a:rPr lang="en-US" smtClean="0"/>
              <a:t>24</a:t>
            </a:fld>
            <a:endParaRPr lang="en-US" dirty="0"/>
          </a:p>
        </p:txBody>
      </p:sp>
    </p:spTree>
    <p:extLst>
      <p:ext uri="{BB962C8B-B14F-4D97-AF65-F5344CB8AC3E}">
        <p14:creationId xmlns:p14="http://schemas.microsoft.com/office/powerpoint/2010/main" val="3839148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is this tidy format so important? Because it makes work easier! You can use the same tools or approaches for any type of data </a:t>
            </a:r>
          </a:p>
        </p:txBody>
      </p:sp>
      <p:sp>
        <p:nvSpPr>
          <p:cNvPr id="4" name="Slide Number Placeholder 3"/>
          <p:cNvSpPr>
            <a:spLocks noGrp="1"/>
          </p:cNvSpPr>
          <p:nvPr>
            <p:ph type="sldNum" sz="quarter" idx="5"/>
          </p:nvPr>
        </p:nvSpPr>
        <p:spPr/>
        <p:txBody>
          <a:bodyPr/>
          <a:lstStyle/>
          <a:p>
            <a:fld id="{460EB4EB-749B-4C17-B346-F078FDE48559}" type="slidenum">
              <a:rPr lang="en-US" smtClean="0"/>
              <a:t>25</a:t>
            </a:fld>
            <a:endParaRPr lang="en-US"/>
          </a:p>
        </p:txBody>
      </p:sp>
    </p:spTree>
    <p:extLst>
      <p:ext uri="{BB962C8B-B14F-4D97-AF65-F5344CB8AC3E}">
        <p14:creationId xmlns:p14="http://schemas.microsoft.com/office/powerpoint/2010/main" val="95715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0EB4EB-749B-4C17-B346-F078FDE48559}" type="slidenum">
              <a:rPr lang="en-US" smtClean="0"/>
              <a:t>28</a:t>
            </a:fld>
            <a:endParaRPr lang="en-US"/>
          </a:p>
        </p:txBody>
      </p:sp>
    </p:spTree>
    <p:extLst>
      <p:ext uri="{BB962C8B-B14F-4D97-AF65-F5344CB8AC3E}">
        <p14:creationId xmlns:p14="http://schemas.microsoft.com/office/powerpoint/2010/main" val="4199119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C6C6C"/>
                </a:solidFill>
                <a:effectLst/>
                <a:latin typeface="-apple-system"/>
              </a:rPr>
              <a:t>14.7</a:t>
            </a:r>
            <a:r>
              <a:rPr lang="en-US" b="0" i="0" dirty="0">
                <a:solidFill>
                  <a:srgbClr val="212529"/>
                </a:solidFill>
                <a:effectLst/>
                <a:latin typeface="-apple-system"/>
              </a:rPr>
              <a:t> </a:t>
            </a:r>
            <a:r>
              <a:rPr lang="en-US" b="0" i="0" dirty="0" err="1">
                <a:solidFill>
                  <a:srgbClr val="212529"/>
                </a:solidFill>
                <a:effectLst/>
                <a:latin typeface="-apple-system"/>
              </a:rPr>
              <a:t>stringi</a:t>
            </a:r>
            <a:endParaRPr lang="en-US" b="0" i="0" dirty="0">
              <a:solidFill>
                <a:srgbClr val="212529"/>
              </a:solidFill>
              <a:effectLst/>
              <a:latin typeface="-apple-system"/>
            </a:endParaRPr>
          </a:p>
          <a:p>
            <a:pPr algn="l"/>
            <a:r>
              <a:rPr lang="en-US" b="0" i="0" dirty="0" err="1">
                <a:solidFill>
                  <a:srgbClr val="212529"/>
                </a:solidFill>
                <a:effectLst/>
                <a:latin typeface="-apple-system"/>
              </a:rPr>
              <a:t>stringr</a:t>
            </a:r>
            <a:r>
              <a:rPr lang="en-US" b="0" i="0" dirty="0">
                <a:solidFill>
                  <a:srgbClr val="212529"/>
                </a:solidFill>
                <a:effectLst/>
                <a:latin typeface="-apple-system"/>
              </a:rPr>
              <a:t> is built on top of the </a:t>
            </a:r>
            <a:r>
              <a:rPr lang="en-US" b="1" i="0" dirty="0" err="1">
                <a:solidFill>
                  <a:srgbClr val="212529"/>
                </a:solidFill>
                <a:effectLst/>
                <a:latin typeface="-apple-system"/>
              </a:rPr>
              <a:t>stringi</a:t>
            </a:r>
            <a:r>
              <a:rPr lang="en-US" b="0" i="0" dirty="0">
                <a:solidFill>
                  <a:srgbClr val="212529"/>
                </a:solidFill>
                <a:effectLst/>
                <a:latin typeface="-apple-system"/>
              </a:rPr>
              <a:t> package. </a:t>
            </a:r>
            <a:r>
              <a:rPr lang="en-US" b="0" i="0" dirty="0" err="1">
                <a:solidFill>
                  <a:srgbClr val="212529"/>
                </a:solidFill>
                <a:effectLst/>
                <a:latin typeface="-apple-system"/>
              </a:rPr>
              <a:t>stringr</a:t>
            </a:r>
            <a:r>
              <a:rPr lang="en-US" b="0" i="0" dirty="0">
                <a:solidFill>
                  <a:srgbClr val="212529"/>
                </a:solidFill>
                <a:effectLst/>
                <a:latin typeface="-apple-system"/>
              </a:rPr>
              <a:t> is useful when you’re learning because it exposes a minimal set of functions, which have been carefully picked to handle the most common string manipulation functions. </a:t>
            </a:r>
            <a:r>
              <a:rPr lang="en-US" b="0" i="0" dirty="0" err="1">
                <a:solidFill>
                  <a:srgbClr val="212529"/>
                </a:solidFill>
                <a:effectLst/>
                <a:latin typeface="-apple-system"/>
              </a:rPr>
              <a:t>stringi</a:t>
            </a:r>
            <a:r>
              <a:rPr lang="en-US" b="0" i="0" dirty="0">
                <a:solidFill>
                  <a:srgbClr val="212529"/>
                </a:solidFill>
                <a:effectLst/>
                <a:latin typeface="-apple-system"/>
              </a:rPr>
              <a:t>, on the other hand, is designed to be comprehensive. It contains almost every function you might ever need: </a:t>
            </a:r>
            <a:r>
              <a:rPr lang="en-US" b="0" i="0" dirty="0" err="1">
                <a:solidFill>
                  <a:srgbClr val="212529"/>
                </a:solidFill>
                <a:effectLst/>
                <a:latin typeface="-apple-system"/>
              </a:rPr>
              <a:t>stringi</a:t>
            </a:r>
            <a:r>
              <a:rPr lang="en-US" b="0" i="0" dirty="0">
                <a:solidFill>
                  <a:srgbClr val="212529"/>
                </a:solidFill>
                <a:effectLst/>
                <a:latin typeface="-apple-system"/>
              </a:rPr>
              <a:t> has 256 functions to </a:t>
            </a:r>
            <a:r>
              <a:rPr lang="en-US" b="0" i="0" dirty="0" err="1">
                <a:solidFill>
                  <a:srgbClr val="212529"/>
                </a:solidFill>
                <a:effectLst/>
                <a:latin typeface="-apple-system"/>
              </a:rPr>
              <a:t>stringr’s</a:t>
            </a:r>
            <a:r>
              <a:rPr lang="en-US" b="0" i="0" dirty="0">
                <a:solidFill>
                  <a:srgbClr val="212529"/>
                </a:solidFill>
                <a:effectLst/>
                <a:latin typeface="-apple-system"/>
              </a:rPr>
              <a:t> 49.</a:t>
            </a:r>
          </a:p>
          <a:p>
            <a:pPr algn="l"/>
            <a:r>
              <a:rPr lang="en-US" b="0" i="0" dirty="0">
                <a:solidFill>
                  <a:srgbClr val="212529"/>
                </a:solidFill>
                <a:effectLst/>
                <a:latin typeface="-apple-system"/>
              </a:rPr>
              <a:t>If you find yourself struggling to do something in </a:t>
            </a:r>
            <a:r>
              <a:rPr lang="en-US" b="0" i="0" dirty="0" err="1">
                <a:solidFill>
                  <a:srgbClr val="212529"/>
                </a:solidFill>
                <a:effectLst/>
                <a:latin typeface="-apple-system"/>
              </a:rPr>
              <a:t>stringr</a:t>
            </a:r>
            <a:r>
              <a:rPr lang="en-US" b="0" i="0" dirty="0">
                <a:solidFill>
                  <a:srgbClr val="212529"/>
                </a:solidFill>
                <a:effectLst/>
                <a:latin typeface="-apple-system"/>
              </a:rPr>
              <a:t>, it’s worth taking a look at </a:t>
            </a:r>
            <a:r>
              <a:rPr lang="en-US" b="0" i="0" dirty="0" err="1">
                <a:solidFill>
                  <a:srgbClr val="212529"/>
                </a:solidFill>
                <a:effectLst/>
                <a:latin typeface="-apple-system"/>
              </a:rPr>
              <a:t>stringi</a:t>
            </a:r>
            <a:r>
              <a:rPr lang="en-US" b="0" i="0" dirty="0">
                <a:solidFill>
                  <a:srgbClr val="212529"/>
                </a:solidFill>
                <a:effectLst/>
                <a:latin typeface="-apple-system"/>
              </a:rPr>
              <a:t>. The packages work very similarly, so you should be able to translate your </a:t>
            </a:r>
            <a:r>
              <a:rPr lang="en-US" b="0" i="0" dirty="0" err="1">
                <a:solidFill>
                  <a:srgbClr val="212529"/>
                </a:solidFill>
                <a:effectLst/>
                <a:latin typeface="-apple-system"/>
              </a:rPr>
              <a:t>stringr</a:t>
            </a:r>
            <a:r>
              <a:rPr lang="en-US" b="0" i="0" dirty="0">
                <a:solidFill>
                  <a:srgbClr val="212529"/>
                </a:solidFill>
                <a:effectLst/>
                <a:latin typeface="-apple-system"/>
              </a:rPr>
              <a:t> knowledge in a natural way. The main difference is the prefix: str_ vs. </a:t>
            </a:r>
            <a:r>
              <a:rPr lang="en-US" b="0" i="0" dirty="0" err="1">
                <a:solidFill>
                  <a:srgbClr val="212529"/>
                </a:solidFill>
                <a:effectLst/>
                <a:latin typeface="-apple-system"/>
              </a:rPr>
              <a:t>stri</a:t>
            </a:r>
            <a:r>
              <a:rPr lang="en-US" b="0" i="0" dirty="0">
                <a:solidFill>
                  <a:srgbClr val="212529"/>
                </a:solidFill>
                <a:effectLst/>
                <a:latin typeface="-apple-system"/>
              </a:rPr>
              <a:t>_.</a:t>
            </a:r>
          </a:p>
          <a:p>
            <a:endParaRPr lang="en-US" dirty="0"/>
          </a:p>
        </p:txBody>
      </p:sp>
      <p:sp>
        <p:nvSpPr>
          <p:cNvPr id="4" name="Slide Number Placeholder 3"/>
          <p:cNvSpPr>
            <a:spLocks noGrp="1"/>
          </p:cNvSpPr>
          <p:nvPr>
            <p:ph type="sldNum" sz="quarter" idx="5"/>
          </p:nvPr>
        </p:nvSpPr>
        <p:spPr/>
        <p:txBody>
          <a:bodyPr/>
          <a:lstStyle/>
          <a:p>
            <a:fld id="{460EB4EB-749B-4C17-B346-F078FDE48559}" type="slidenum">
              <a:rPr lang="en-US" smtClean="0"/>
              <a:t>29</a:t>
            </a:fld>
            <a:endParaRPr lang="en-US"/>
          </a:p>
        </p:txBody>
      </p:sp>
    </p:spTree>
    <p:extLst>
      <p:ext uri="{BB962C8B-B14F-4D97-AF65-F5344CB8AC3E}">
        <p14:creationId xmlns:p14="http://schemas.microsoft.com/office/powerpoint/2010/main" val="364236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BBC uses </a:t>
            </a:r>
            <a:r>
              <a:rPr lang="en-US" dirty="0" err="1"/>
              <a:t>ggplot</a:t>
            </a:r>
            <a:r>
              <a:rPr lang="en-US" dirty="0"/>
              <a:t> (there’s even a package: “</a:t>
            </a:r>
            <a:r>
              <a:rPr lang="en-US" dirty="0" err="1"/>
              <a:t>bbplot</a:t>
            </a:r>
            <a:r>
              <a:rPr lang="en-US" dirty="0"/>
              <a:t>”)</a:t>
            </a:r>
          </a:p>
        </p:txBody>
      </p:sp>
      <p:sp>
        <p:nvSpPr>
          <p:cNvPr id="4" name="Slide Number Placeholder 3"/>
          <p:cNvSpPr>
            <a:spLocks noGrp="1"/>
          </p:cNvSpPr>
          <p:nvPr>
            <p:ph type="sldNum" sz="quarter" idx="5"/>
          </p:nvPr>
        </p:nvSpPr>
        <p:spPr/>
        <p:txBody>
          <a:bodyPr/>
          <a:lstStyle/>
          <a:p>
            <a:fld id="{460EB4EB-749B-4C17-B346-F078FDE48559}" type="slidenum">
              <a:rPr lang="en-US" smtClean="0"/>
              <a:t>30</a:t>
            </a:fld>
            <a:endParaRPr lang="en-US"/>
          </a:p>
        </p:txBody>
      </p:sp>
    </p:spTree>
    <p:extLst>
      <p:ext uri="{BB962C8B-B14F-4D97-AF65-F5344CB8AC3E}">
        <p14:creationId xmlns:p14="http://schemas.microsoft.com/office/powerpoint/2010/main" val="4068451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Sorting/re-arranging of data (change order, transpose)</a:t>
            </a:r>
          </a:p>
          <a:p>
            <a:r>
              <a:rPr lang="en-US" sz="1200" dirty="0"/>
              <a:t>Sub setting/filtering (separate a smaller part of a dataset from the rest -&gt; e.g., to plot, remove outliers)</a:t>
            </a:r>
          </a:p>
          <a:p>
            <a:r>
              <a:rPr lang="en-US" sz="1200" dirty="0"/>
              <a:t>Merging (put together data from different tables/sheets)</a:t>
            </a:r>
          </a:p>
          <a:p>
            <a:r>
              <a:rPr lang="en-US" sz="1200" dirty="0"/>
              <a:t>Correcting errors (e.g., typos)</a:t>
            </a:r>
          </a:p>
          <a:p>
            <a:endParaRPr lang="en-US" dirty="0"/>
          </a:p>
        </p:txBody>
      </p:sp>
      <p:sp>
        <p:nvSpPr>
          <p:cNvPr id="4" name="Slide Number Placeholder 3"/>
          <p:cNvSpPr>
            <a:spLocks noGrp="1"/>
          </p:cNvSpPr>
          <p:nvPr>
            <p:ph type="sldNum" sz="quarter" idx="5"/>
          </p:nvPr>
        </p:nvSpPr>
        <p:spPr/>
        <p:txBody>
          <a:bodyPr/>
          <a:lstStyle/>
          <a:p>
            <a:fld id="{460EB4EB-749B-4C17-B346-F078FDE48559}" type="slidenum">
              <a:rPr lang="en-US" smtClean="0"/>
              <a:t>33</a:t>
            </a:fld>
            <a:endParaRPr lang="en-US"/>
          </a:p>
        </p:txBody>
      </p:sp>
    </p:spTree>
    <p:extLst>
      <p:ext uri="{BB962C8B-B14F-4D97-AF65-F5344CB8AC3E}">
        <p14:creationId xmlns:p14="http://schemas.microsoft.com/office/powerpoint/2010/main" val="3522712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in a paper (scientific article) you have a general description of the statistical analysis (tests used, parameters </a:t>
            </a:r>
            <a:r>
              <a:rPr lang="en-US" dirty="0" err="1"/>
              <a:t>etc</a:t>
            </a:r>
            <a:r>
              <a:rPr lang="en-US" dirty="0"/>
              <a:t>) and the relevant results. Then in the SM you should have the actual data and scripts to perform the analysis (can be in R, but can also be other languages). (Ideally … coz in reality doesn’t always happen … but yeah, we aim to be that kind of </a:t>
            </a:r>
            <a:r>
              <a:rPr lang="en-US" dirty="0" err="1"/>
              <a:t>shary</a:t>
            </a:r>
            <a:r>
              <a:rPr lang="en-US" dirty="0"/>
              <a:t> scientists !). </a:t>
            </a:r>
            <a:endParaRPr lang="en-US" strike="sngStrike" dirty="0"/>
          </a:p>
        </p:txBody>
      </p:sp>
      <p:sp>
        <p:nvSpPr>
          <p:cNvPr id="4" name="Slide Number Placeholder 3"/>
          <p:cNvSpPr>
            <a:spLocks noGrp="1"/>
          </p:cNvSpPr>
          <p:nvPr>
            <p:ph type="sldNum" sz="quarter" idx="5"/>
          </p:nvPr>
        </p:nvSpPr>
        <p:spPr/>
        <p:txBody>
          <a:bodyPr/>
          <a:lstStyle/>
          <a:p>
            <a:fld id="{460EB4EB-749B-4C17-B346-F078FDE48559}" type="slidenum">
              <a:rPr lang="en-US" smtClean="0"/>
              <a:t>3</a:t>
            </a:fld>
            <a:endParaRPr lang="en-US"/>
          </a:p>
        </p:txBody>
      </p:sp>
    </p:spTree>
    <p:extLst>
      <p:ext uri="{BB962C8B-B14F-4D97-AF65-F5344CB8AC3E}">
        <p14:creationId xmlns:p14="http://schemas.microsoft.com/office/powerpoint/2010/main" val="986132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Sorting/re-arranging of data (change order, transpose)</a:t>
            </a:r>
          </a:p>
          <a:p>
            <a:r>
              <a:rPr lang="en-US" sz="1200" dirty="0"/>
              <a:t>Sub setting/filtering (separate a smaller part of a dataset from the rest -&gt; e.g., to plot, remove outliers)</a:t>
            </a:r>
          </a:p>
          <a:p>
            <a:r>
              <a:rPr lang="en-US" sz="1200" dirty="0"/>
              <a:t>Merging (put together data from different tables/sheets)</a:t>
            </a:r>
          </a:p>
          <a:p>
            <a:r>
              <a:rPr lang="en-US" sz="1200" dirty="0"/>
              <a:t>Correcting errors (e.g., typos)</a:t>
            </a:r>
          </a:p>
          <a:p>
            <a:endParaRPr lang="en-US" dirty="0"/>
          </a:p>
        </p:txBody>
      </p:sp>
      <p:sp>
        <p:nvSpPr>
          <p:cNvPr id="4" name="Slide Number Placeholder 3"/>
          <p:cNvSpPr>
            <a:spLocks noGrp="1"/>
          </p:cNvSpPr>
          <p:nvPr>
            <p:ph type="sldNum" sz="quarter" idx="5"/>
          </p:nvPr>
        </p:nvSpPr>
        <p:spPr/>
        <p:txBody>
          <a:bodyPr/>
          <a:lstStyle/>
          <a:p>
            <a:fld id="{460EB4EB-749B-4C17-B346-F078FDE48559}" type="slidenum">
              <a:rPr lang="en-US" smtClean="0"/>
              <a:t>34</a:t>
            </a:fld>
            <a:endParaRPr lang="en-US"/>
          </a:p>
        </p:txBody>
      </p:sp>
    </p:spTree>
    <p:extLst>
      <p:ext uri="{BB962C8B-B14F-4D97-AF65-F5344CB8AC3E}">
        <p14:creationId xmlns:p14="http://schemas.microsoft.com/office/powerpoint/2010/main" val="191556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is also another aspect to consider: the data that is ready to be analyses (do the stats) … was very likely not “born” in that way </a:t>
            </a:r>
          </a:p>
        </p:txBody>
      </p:sp>
      <p:sp>
        <p:nvSpPr>
          <p:cNvPr id="4" name="Slide Number Placeholder 3"/>
          <p:cNvSpPr>
            <a:spLocks noGrp="1"/>
          </p:cNvSpPr>
          <p:nvPr>
            <p:ph type="sldNum" sz="quarter" idx="5"/>
          </p:nvPr>
        </p:nvSpPr>
        <p:spPr/>
        <p:txBody>
          <a:bodyPr/>
          <a:lstStyle/>
          <a:p>
            <a:fld id="{460EB4EB-749B-4C17-B346-F078FDE48559}" type="slidenum">
              <a:rPr lang="en-US" smtClean="0"/>
              <a:t>4</a:t>
            </a:fld>
            <a:endParaRPr lang="en-US" dirty="0"/>
          </a:p>
        </p:txBody>
      </p:sp>
    </p:spTree>
    <p:extLst>
      <p:ext uri="{BB962C8B-B14F-4D97-AF65-F5344CB8AC3E}">
        <p14:creationId xmlns:p14="http://schemas.microsoft.com/office/powerpoint/2010/main" val="4254266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is also another aspect to consider: the data that is ready to be analyses (do the stats) … was very likely not “born” in that way </a:t>
            </a:r>
          </a:p>
        </p:txBody>
      </p:sp>
      <p:sp>
        <p:nvSpPr>
          <p:cNvPr id="4" name="Slide Number Placeholder 3"/>
          <p:cNvSpPr>
            <a:spLocks noGrp="1"/>
          </p:cNvSpPr>
          <p:nvPr>
            <p:ph type="sldNum" sz="quarter" idx="5"/>
          </p:nvPr>
        </p:nvSpPr>
        <p:spPr/>
        <p:txBody>
          <a:bodyPr/>
          <a:lstStyle/>
          <a:p>
            <a:fld id="{460EB4EB-749B-4C17-B346-F078FDE48559}" type="slidenum">
              <a:rPr lang="en-US" smtClean="0"/>
              <a:t>5</a:t>
            </a:fld>
            <a:endParaRPr lang="en-US" dirty="0"/>
          </a:p>
        </p:txBody>
      </p:sp>
    </p:spTree>
    <p:extLst>
      <p:ext uri="{BB962C8B-B14F-4D97-AF65-F5344CB8AC3E}">
        <p14:creationId xmlns:p14="http://schemas.microsoft.com/office/powerpoint/2010/main" val="3662472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cases (at least in my experience), this is a more realistic situation! Data comes from different sources and in different shapes.</a:t>
            </a:r>
          </a:p>
          <a:p>
            <a:r>
              <a:rPr lang="en-US" dirty="0"/>
              <a:t>Data can be originally collected as hand written notes, or come already in a digital format … But it’s still not ready to be used. </a:t>
            </a:r>
          </a:p>
          <a:p>
            <a:r>
              <a:rPr lang="en-US" dirty="0"/>
              <a:t>This because you need to check for examples that the samples are named correctly (spelling), or that the tables are in the right shape and also you probably want to join separate tables into a single one and maybe even add extra information that might be stored in a separate file/table. </a:t>
            </a:r>
          </a:p>
        </p:txBody>
      </p:sp>
      <p:sp>
        <p:nvSpPr>
          <p:cNvPr id="4" name="Slide Number Placeholder 3"/>
          <p:cNvSpPr>
            <a:spLocks noGrp="1"/>
          </p:cNvSpPr>
          <p:nvPr>
            <p:ph type="sldNum" sz="quarter" idx="5"/>
          </p:nvPr>
        </p:nvSpPr>
        <p:spPr/>
        <p:txBody>
          <a:bodyPr/>
          <a:lstStyle/>
          <a:p>
            <a:fld id="{460EB4EB-749B-4C17-B346-F078FDE48559}" type="slidenum">
              <a:rPr lang="en-US" smtClean="0"/>
              <a:t>6</a:t>
            </a:fld>
            <a:endParaRPr lang="en-US" dirty="0"/>
          </a:p>
        </p:txBody>
      </p:sp>
    </p:spTree>
    <p:extLst>
      <p:ext uri="{BB962C8B-B14F-4D97-AF65-F5344CB8AC3E}">
        <p14:creationId xmlns:p14="http://schemas.microsoft.com/office/powerpoint/2010/main" val="2844188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this is a real example of data that comes already in digital (table) format, but it requires some proper re-shaping before it can be used for anything </a:t>
            </a:r>
          </a:p>
        </p:txBody>
      </p:sp>
      <p:sp>
        <p:nvSpPr>
          <p:cNvPr id="4" name="Slide Number Placeholder 3"/>
          <p:cNvSpPr>
            <a:spLocks noGrp="1"/>
          </p:cNvSpPr>
          <p:nvPr>
            <p:ph type="sldNum" sz="quarter" idx="5"/>
          </p:nvPr>
        </p:nvSpPr>
        <p:spPr/>
        <p:txBody>
          <a:bodyPr/>
          <a:lstStyle/>
          <a:p>
            <a:fld id="{460EB4EB-749B-4C17-B346-F078FDE48559}" type="slidenum">
              <a:rPr lang="en-US" smtClean="0"/>
              <a:t>7</a:t>
            </a:fld>
            <a:endParaRPr lang="en-US"/>
          </a:p>
        </p:txBody>
      </p:sp>
    </p:spTree>
    <p:extLst>
      <p:ext uri="{BB962C8B-B14F-4D97-AF65-F5344CB8AC3E}">
        <p14:creationId xmlns:p14="http://schemas.microsoft.com/office/powerpoint/2010/main" val="1000167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“data </a:t>
            </a:r>
            <a:r>
              <a:rPr lang="en-US" b="1" dirty="0"/>
              <a:t>wrangling</a:t>
            </a:r>
            <a:r>
              <a:rPr lang="en-US" dirty="0"/>
              <a:t>” and I want to talk about it because this part is surprisingly often overlooked =&gt;  1. badly done and 2. can take up as much time as the statistical data analysis (if not more) = sensitive step that can benefit a lot form improvement.</a:t>
            </a:r>
          </a:p>
          <a:p>
            <a:r>
              <a:rPr lang="en-US" dirty="0"/>
              <a:t>What I mean with overlooked/underestimated is that </a:t>
            </a:r>
            <a:r>
              <a:rPr lang="en-US" b="1" dirty="0"/>
              <a:t>during students training </a:t>
            </a:r>
            <a:r>
              <a:rPr lang="en-US" dirty="0"/>
              <a:t>there is a lot of focus  on learning R for stats and making plots, but very rarely (if ever) the part before is given any attention. You’re somehow supposed to figure it out by yourself. Which I don’t think is a very effective approach … because what people do is to use what seems “easier” to do</a:t>
            </a:r>
          </a:p>
        </p:txBody>
      </p:sp>
      <p:sp>
        <p:nvSpPr>
          <p:cNvPr id="4" name="Slide Number Placeholder 3"/>
          <p:cNvSpPr>
            <a:spLocks noGrp="1"/>
          </p:cNvSpPr>
          <p:nvPr>
            <p:ph type="sldNum" sz="quarter" idx="5"/>
          </p:nvPr>
        </p:nvSpPr>
        <p:spPr/>
        <p:txBody>
          <a:bodyPr/>
          <a:lstStyle/>
          <a:p>
            <a:fld id="{460EB4EB-749B-4C17-B346-F078FDE48559}" type="slidenum">
              <a:rPr lang="en-US" smtClean="0"/>
              <a:t>8</a:t>
            </a:fld>
            <a:endParaRPr lang="en-US" dirty="0"/>
          </a:p>
        </p:txBody>
      </p:sp>
    </p:spTree>
    <p:extLst>
      <p:ext uri="{BB962C8B-B14F-4D97-AF65-F5344CB8AC3E}">
        <p14:creationId xmlns:p14="http://schemas.microsoft.com/office/powerpoint/2010/main" val="3685665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happens is that most people (especially R beginners – </a:t>
            </a:r>
            <a:r>
              <a:rPr lang="en-US" b="1" dirty="0"/>
              <a:t>but not only</a:t>
            </a:r>
            <a:r>
              <a:rPr lang="en-US" dirty="0"/>
              <a:t>!) use what they are already familiar with: spreadsheets (excel). Which looks user friendly but is not great for reproducibility!</a:t>
            </a:r>
          </a:p>
          <a:p>
            <a:r>
              <a:rPr lang="en-US" dirty="0"/>
              <a:t>While are necessary for digitalizing data (manually write into cells …), that’s it. </a:t>
            </a:r>
          </a:p>
          <a:p>
            <a:endParaRPr lang="en-US" dirty="0"/>
          </a:p>
        </p:txBody>
      </p:sp>
      <p:sp>
        <p:nvSpPr>
          <p:cNvPr id="4" name="Slide Number Placeholder 3"/>
          <p:cNvSpPr>
            <a:spLocks noGrp="1"/>
          </p:cNvSpPr>
          <p:nvPr>
            <p:ph type="sldNum" sz="quarter" idx="5"/>
          </p:nvPr>
        </p:nvSpPr>
        <p:spPr/>
        <p:txBody>
          <a:bodyPr/>
          <a:lstStyle/>
          <a:p>
            <a:fld id="{460EB4EB-749B-4C17-B346-F078FDE48559}" type="slidenum">
              <a:rPr lang="en-US" smtClean="0"/>
              <a:t>9</a:t>
            </a:fld>
            <a:endParaRPr lang="en-US" dirty="0"/>
          </a:p>
        </p:txBody>
      </p:sp>
    </p:spTree>
    <p:extLst>
      <p:ext uri="{BB962C8B-B14F-4D97-AF65-F5344CB8AC3E}">
        <p14:creationId xmlns:p14="http://schemas.microsoft.com/office/powerpoint/2010/main" val="858653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24B69-96F5-4100-AA99-32208C97A0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40C901-DC4B-44D6-A9D6-D89CB70A45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D536A8-7F60-4EE1-B351-D1A582CF8D41}"/>
              </a:ext>
            </a:extLst>
          </p:cNvPr>
          <p:cNvSpPr>
            <a:spLocks noGrp="1"/>
          </p:cNvSpPr>
          <p:nvPr>
            <p:ph type="dt" sz="half" idx="10"/>
          </p:nvPr>
        </p:nvSpPr>
        <p:spPr/>
        <p:txBody>
          <a:bodyPr/>
          <a:lstStyle/>
          <a:p>
            <a:fld id="{1E1C21EB-FE4C-4D75-A049-57896462EDEC}" type="datetimeFigureOut">
              <a:rPr lang="en-US" smtClean="0"/>
              <a:t>14-Feb-23</a:t>
            </a:fld>
            <a:endParaRPr lang="en-US"/>
          </a:p>
        </p:txBody>
      </p:sp>
      <p:sp>
        <p:nvSpPr>
          <p:cNvPr id="5" name="Footer Placeholder 4">
            <a:extLst>
              <a:ext uri="{FF2B5EF4-FFF2-40B4-BE49-F238E27FC236}">
                <a16:creationId xmlns:a16="http://schemas.microsoft.com/office/drawing/2014/main" id="{E62FE32E-B279-4E69-86B6-30F392D7D3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8EF6D-08B0-4F4A-A09F-B26B77FC039E}"/>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2992171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1574D-26DF-45BB-BA70-A15A4DED9B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F11E44-770D-4166-A721-998EB6B49E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911DAC-E8F9-4B0E-A7FA-398899D5E1D3}"/>
              </a:ext>
            </a:extLst>
          </p:cNvPr>
          <p:cNvSpPr>
            <a:spLocks noGrp="1"/>
          </p:cNvSpPr>
          <p:nvPr>
            <p:ph type="dt" sz="half" idx="10"/>
          </p:nvPr>
        </p:nvSpPr>
        <p:spPr/>
        <p:txBody>
          <a:bodyPr/>
          <a:lstStyle/>
          <a:p>
            <a:fld id="{1E1C21EB-FE4C-4D75-A049-57896462EDEC}" type="datetimeFigureOut">
              <a:rPr lang="en-US" smtClean="0"/>
              <a:t>14-Feb-23</a:t>
            </a:fld>
            <a:endParaRPr lang="en-US"/>
          </a:p>
        </p:txBody>
      </p:sp>
      <p:sp>
        <p:nvSpPr>
          <p:cNvPr id="5" name="Footer Placeholder 4">
            <a:extLst>
              <a:ext uri="{FF2B5EF4-FFF2-40B4-BE49-F238E27FC236}">
                <a16:creationId xmlns:a16="http://schemas.microsoft.com/office/drawing/2014/main" id="{9A7B102B-2533-4300-B325-9C3C97F419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17A8E9-5B0D-4808-B74B-51D1058C10C8}"/>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978787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D1C2D2-BFF0-4667-8C20-64EC5A0FC5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1E0EC9-7D4A-46AF-B3FD-CE9FADC8D6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EBA44A-CA0C-4F01-99A8-B70C35DEAEBE}"/>
              </a:ext>
            </a:extLst>
          </p:cNvPr>
          <p:cNvSpPr>
            <a:spLocks noGrp="1"/>
          </p:cNvSpPr>
          <p:nvPr>
            <p:ph type="dt" sz="half" idx="10"/>
          </p:nvPr>
        </p:nvSpPr>
        <p:spPr/>
        <p:txBody>
          <a:bodyPr/>
          <a:lstStyle/>
          <a:p>
            <a:fld id="{1E1C21EB-FE4C-4D75-A049-57896462EDEC}" type="datetimeFigureOut">
              <a:rPr lang="en-US" smtClean="0"/>
              <a:t>14-Feb-23</a:t>
            </a:fld>
            <a:endParaRPr lang="en-US"/>
          </a:p>
        </p:txBody>
      </p:sp>
      <p:sp>
        <p:nvSpPr>
          <p:cNvPr id="5" name="Footer Placeholder 4">
            <a:extLst>
              <a:ext uri="{FF2B5EF4-FFF2-40B4-BE49-F238E27FC236}">
                <a16:creationId xmlns:a16="http://schemas.microsoft.com/office/drawing/2014/main" id="{75923654-C565-4245-81CA-1CC368AC8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DFDED-7EDE-43F9-AB53-2A3F310C7106}"/>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1059585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F91A9-FD3F-401B-9539-9608F60D1C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246105-88BA-4300-90EB-CA7565467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AE6613-4C28-4159-B24D-7EF43D8856E7}"/>
              </a:ext>
            </a:extLst>
          </p:cNvPr>
          <p:cNvSpPr>
            <a:spLocks noGrp="1"/>
          </p:cNvSpPr>
          <p:nvPr>
            <p:ph type="dt" sz="half" idx="10"/>
          </p:nvPr>
        </p:nvSpPr>
        <p:spPr/>
        <p:txBody>
          <a:bodyPr/>
          <a:lstStyle/>
          <a:p>
            <a:fld id="{1E1C21EB-FE4C-4D75-A049-57896462EDEC}" type="datetimeFigureOut">
              <a:rPr lang="en-US" smtClean="0"/>
              <a:t>14-Feb-23</a:t>
            </a:fld>
            <a:endParaRPr lang="en-US"/>
          </a:p>
        </p:txBody>
      </p:sp>
      <p:sp>
        <p:nvSpPr>
          <p:cNvPr id="5" name="Footer Placeholder 4">
            <a:extLst>
              <a:ext uri="{FF2B5EF4-FFF2-40B4-BE49-F238E27FC236}">
                <a16:creationId xmlns:a16="http://schemas.microsoft.com/office/drawing/2014/main" id="{29E29972-D96B-4F0C-9886-A0F70D39A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9C7CE-963F-4910-9005-45F3FCAA2348}"/>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3814770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90CF-E989-48FB-A3B3-A35075E6E0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61C406-B748-440A-AC5D-D49DF22366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F7D182-9926-4F64-9A6E-1207AA7CC8BE}"/>
              </a:ext>
            </a:extLst>
          </p:cNvPr>
          <p:cNvSpPr>
            <a:spLocks noGrp="1"/>
          </p:cNvSpPr>
          <p:nvPr>
            <p:ph type="dt" sz="half" idx="10"/>
          </p:nvPr>
        </p:nvSpPr>
        <p:spPr/>
        <p:txBody>
          <a:bodyPr/>
          <a:lstStyle/>
          <a:p>
            <a:fld id="{1E1C21EB-FE4C-4D75-A049-57896462EDEC}" type="datetimeFigureOut">
              <a:rPr lang="en-US" smtClean="0"/>
              <a:t>14-Feb-23</a:t>
            </a:fld>
            <a:endParaRPr lang="en-US"/>
          </a:p>
        </p:txBody>
      </p:sp>
      <p:sp>
        <p:nvSpPr>
          <p:cNvPr id="5" name="Footer Placeholder 4">
            <a:extLst>
              <a:ext uri="{FF2B5EF4-FFF2-40B4-BE49-F238E27FC236}">
                <a16:creationId xmlns:a16="http://schemas.microsoft.com/office/drawing/2014/main" id="{88B2B2D2-6321-4BFB-A15F-CF58E3269E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1B4546-2BC7-419E-B25E-55187915CC8A}"/>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3426642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FC219-B2B3-49F0-9416-1ECBD8F9D4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DD935B-8819-4CD6-99E3-6745A0645E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D94562-7189-46A5-BAA4-61FEA49D13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CFA6A2-02F7-4597-AEAB-BA46A259B139}"/>
              </a:ext>
            </a:extLst>
          </p:cNvPr>
          <p:cNvSpPr>
            <a:spLocks noGrp="1"/>
          </p:cNvSpPr>
          <p:nvPr>
            <p:ph type="dt" sz="half" idx="10"/>
          </p:nvPr>
        </p:nvSpPr>
        <p:spPr/>
        <p:txBody>
          <a:bodyPr/>
          <a:lstStyle/>
          <a:p>
            <a:fld id="{1E1C21EB-FE4C-4D75-A049-57896462EDEC}" type="datetimeFigureOut">
              <a:rPr lang="en-US" smtClean="0"/>
              <a:t>14-Feb-23</a:t>
            </a:fld>
            <a:endParaRPr lang="en-US"/>
          </a:p>
        </p:txBody>
      </p:sp>
      <p:sp>
        <p:nvSpPr>
          <p:cNvPr id="6" name="Footer Placeholder 5">
            <a:extLst>
              <a:ext uri="{FF2B5EF4-FFF2-40B4-BE49-F238E27FC236}">
                <a16:creationId xmlns:a16="http://schemas.microsoft.com/office/drawing/2014/main" id="{7A0C1B37-54F0-4B56-B219-4754816EB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E60B3A-99F5-4B7F-813A-5F9FB1A3B334}"/>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2397082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0CE2-B41E-4581-9C08-6CFA149741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FF2236-CB1C-4A6E-A57D-8E48A22F6E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6A9126-765F-42DA-96F8-D185DADA3E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3922B9-F3FE-4A83-8FEA-BBFEDADCEF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E6F206-33EE-430C-873F-3F09A8B39E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97F706-01A4-4CA5-8D35-8C3AB507D963}"/>
              </a:ext>
            </a:extLst>
          </p:cNvPr>
          <p:cNvSpPr>
            <a:spLocks noGrp="1"/>
          </p:cNvSpPr>
          <p:nvPr>
            <p:ph type="dt" sz="half" idx="10"/>
          </p:nvPr>
        </p:nvSpPr>
        <p:spPr/>
        <p:txBody>
          <a:bodyPr/>
          <a:lstStyle/>
          <a:p>
            <a:fld id="{1E1C21EB-FE4C-4D75-A049-57896462EDEC}" type="datetimeFigureOut">
              <a:rPr lang="en-US" smtClean="0"/>
              <a:t>14-Feb-23</a:t>
            </a:fld>
            <a:endParaRPr lang="en-US"/>
          </a:p>
        </p:txBody>
      </p:sp>
      <p:sp>
        <p:nvSpPr>
          <p:cNvPr id="8" name="Footer Placeholder 7">
            <a:extLst>
              <a:ext uri="{FF2B5EF4-FFF2-40B4-BE49-F238E27FC236}">
                <a16:creationId xmlns:a16="http://schemas.microsoft.com/office/drawing/2014/main" id="{89E53F62-CAA8-4354-B733-A7186A56D9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2D4E79-6A3E-4440-978D-C6CADF1BDFF4}"/>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3875174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7A314-4A1A-4D79-B763-978E53826E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7FE7A2-1EA5-4A48-89DF-77E5410C1381}"/>
              </a:ext>
            </a:extLst>
          </p:cNvPr>
          <p:cNvSpPr>
            <a:spLocks noGrp="1"/>
          </p:cNvSpPr>
          <p:nvPr>
            <p:ph type="dt" sz="half" idx="10"/>
          </p:nvPr>
        </p:nvSpPr>
        <p:spPr/>
        <p:txBody>
          <a:bodyPr/>
          <a:lstStyle/>
          <a:p>
            <a:fld id="{1E1C21EB-FE4C-4D75-A049-57896462EDEC}" type="datetimeFigureOut">
              <a:rPr lang="en-US" smtClean="0"/>
              <a:t>14-Feb-23</a:t>
            </a:fld>
            <a:endParaRPr lang="en-US"/>
          </a:p>
        </p:txBody>
      </p:sp>
      <p:sp>
        <p:nvSpPr>
          <p:cNvPr id="4" name="Footer Placeholder 3">
            <a:extLst>
              <a:ext uri="{FF2B5EF4-FFF2-40B4-BE49-F238E27FC236}">
                <a16:creationId xmlns:a16="http://schemas.microsoft.com/office/drawing/2014/main" id="{C8CBB3C9-204C-4B95-80E5-6390A8104C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48CCFE-1AD5-400C-B957-4B9EA081EA40}"/>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1675698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F54FBF-978E-4E95-B573-A68E882F8FB3}"/>
              </a:ext>
            </a:extLst>
          </p:cNvPr>
          <p:cNvSpPr>
            <a:spLocks noGrp="1"/>
          </p:cNvSpPr>
          <p:nvPr>
            <p:ph type="dt" sz="half" idx="10"/>
          </p:nvPr>
        </p:nvSpPr>
        <p:spPr/>
        <p:txBody>
          <a:bodyPr/>
          <a:lstStyle/>
          <a:p>
            <a:fld id="{1E1C21EB-FE4C-4D75-A049-57896462EDEC}" type="datetimeFigureOut">
              <a:rPr lang="en-US" smtClean="0"/>
              <a:t>14-Feb-23</a:t>
            </a:fld>
            <a:endParaRPr lang="en-US"/>
          </a:p>
        </p:txBody>
      </p:sp>
      <p:sp>
        <p:nvSpPr>
          <p:cNvPr id="3" name="Footer Placeholder 2">
            <a:extLst>
              <a:ext uri="{FF2B5EF4-FFF2-40B4-BE49-F238E27FC236}">
                <a16:creationId xmlns:a16="http://schemas.microsoft.com/office/drawing/2014/main" id="{581E146A-9BD5-4CEB-B7F8-76497C8927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4EABAF-F3F0-48A1-AFCB-ADD22D8B63CF}"/>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3542264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6AC5C-F3FE-43BD-966D-65979D048F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F8D362-51B9-4175-A456-096314272E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CEDD4E-5E26-4576-992F-FAC7A1324E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F3AE86-C066-4809-834D-27DF5DB32231}"/>
              </a:ext>
            </a:extLst>
          </p:cNvPr>
          <p:cNvSpPr>
            <a:spLocks noGrp="1"/>
          </p:cNvSpPr>
          <p:nvPr>
            <p:ph type="dt" sz="half" idx="10"/>
          </p:nvPr>
        </p:nvSpPr>
        <p:spPr/>
        <p:txBody>
          <a:bodyPr/>
          <a:lstStyle/>
          <a:p>
            <a:fld id="{1E1C21EB-FE4C-4D75-A049-57896462EDEC}" type="datetimeFigureOut">
              <a:rPr lang="en-US" smtClean="0"/>
              <a:t>14-Feb-23</a:t>
            </a:fld>
            <a:endParaRPr lang="en-US"/>
          </a:p>
        </p:txBody>
      </p:sp>
      <p:sp>
        <p:nvSpPr>
          <p:cNvPr id="6" name="Footer Placeholder 5">
            <a:extLst>
              <a:ext uri="{FF2B5EF4-FFF2-40B4-BE49-F238E27FC236}">
                <a16:creationId xmlns:a16="http://schemas.microsoft.com/office/drawing/2014/main" id="{18706B1A-9352-400C-A75F-DA2C506903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277217-84B1-4E33-89F5-F4761D211121}"/>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2071923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0C29F-2A64-4393-B3BB-20D36614E8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EBFA5E-AB4B-4A89-85A8-D8FEE8A713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645F14-1BE9-4546-B04A-CB8EAD167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BCDC58-C489-4365-8475-0C01578FE691}"/>
              </a:ext>
            </a:extLst>
          </p:cNvPr>
          <p:cNvSpPr>
            <a:spLocks noGrp="1"/>
          </p:cNvSpPr>
          <p:nvPr>
            <p:ph type="dt" sz="half" idx="10"/>
          </p:nvPr>
        </p:nvSpPr>
        <p:spPr/>
        <p:txBody>
          <a:bodyPr/>
          <a:lstStyle/>
          <a:p>
            <a:fld id="{1E1C21EB-FE4C-4D75-A049-57896462EDEC}" type="datetimeFigureOut">
              <a:rPr lang="en-US" smtClean="0"/>
              <a:t>14-Feb-23</a:t>
            </a:fld>
            <a:endParaRPr lang="en-US"/>
          </a:p>
        </p:txBody>
      </p:sp>
      <p:sp>
        <p:nvSpPr>
          <p:cNvPr id="6" name="Footer Placeholder 5">
            <a:extLst>
              <a:ext uri="{FF2B5EF4-FFF2-40B4-BE49-F238E27FC236}">
                <a16:creationId xmlns:a16="http://schemas.microsoft.com/office/drawing/2014/main" id="{ABB96C2F-17EC-4CBE-93D1-69F843446D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24CAB0-37DB-47BF-BC2A-6F79802B22FC}"/>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338038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44D2C7-A871-4DA3-8468-2F043F7BC3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A6BD96-005C-4363-9271-0FE1B90B5C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26D4C-F79D-4248-87F1-79DD9EDE62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1C21EB-FE4C-4D75-A049-57896462EDEC}" type="datetimeFigureOut">
              <a:rPr lang="en-US" smtClean="0"/>
              <a:t>14-Feb-23</a:t>
            </a:fld>
            <a:endParaRPr lang="en-US"/>
          </a:p>
        </p:txBody>
      </p:sp>
      <p:sp>
        <p:nvSpPr>
          <p:cNvPr id="5" name="Footer Placeholder 4">
            <a:extLst>
              <a:ext uri="{FF2B5EF4-FFF2-40B4-BE49-F238E27FC236}">
                <a16:creationId xmlns:a16="http://schemas.microsoft.com/office/drawing/2014/main" id="{1DC1DBB7-860A-4250-A12A-9AF6A18AAA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E1EFE08-7C84-4102-977E-170AF39463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EE67C5-EC0F-4890-85C7-5BD491189676}" type="slidenum">
              <a:rPr lang="en-US" smtClean="0"/>
              <a:t>‹#›</a:t>
            </a:fld>
            <a:endParaRPr lang="en-US"/>
          </a:p>
        </p:txBody>
      </p:sp>
    </p:spTree>
    <p:extLst>
      <p:ext uri="{BB962C8B-B14F-4D97-AF65-F5344CB8AC3E}">
        <p14:creationId xmlns:p14="http://schemas.microsoft.com/office/powerpoint/2010/main" val="1384547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4.wdp"/><Relationship Id="rId1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8.png"/><Relationship Id="rId17" Type="http://schemas.openxmlformats.org/officeDocument/2006/relationships/image" Target="../media/image5.png"/><Relationship Id="rId2" Type="http://schemas.openxmlformats.org/officeDocument/2006/relationships/notesSlide" Target="../notesSlides/notesSlide14.xml"/><Relationship Id="rId16" Type="http://schemas.openxmlformats.org/officeDocument/2006/relationships/image" Target="../media/image13.svg"/><Relationship Id="rId20" Type="http://schemas.microsoft.com/office/2007/relationships/hdphoto" Target="../media/hdphoto6.wdp"/><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10.emf"/><Relationship Id="rId5" Type="http://schemas.openxmlformats.org/officeDocument/2006/relationships/image" Target="../media/image7.png"/><Relationship Id="rId15" Type="http://schemas.openxmlformats.org/officeDocument/2006/relationships/image" Target="../media/image12.png"/><Relationship Id="rId10" Type="http://schemas.openxmlformats.org/officeDocument/2006/relationships/image" Target="../media/image9.emf"/><Relationship Id="rId19" Type="http://schemas.openxmlformats.org/officeDocument/2006/relationships/image" Target="../media/image24.png"/><Relationship Id="rId4" Type="http://schemas.microsoft.com/office/2007/relationships/hdphoto" Target="../media/hdphoto2.wdp"/><Relationship Id="rId9" Type="http://schemas.openxmlformats.org/officeDocument/2006/relationships/image" Target="../media/image8.emf"/><Relationship Id="rId1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4.wdp"/><Relationship Id="rId1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8.png"/><Relationship Id="rId17" Type="http://schemas.openxmlformats.org/officeDocument/2006/relationships/image" Target="../media/image5.png"/><Relationship Id="rId2" Type="http://schemas.openxmlformats.org/officeDocument/2006/relationships/notesSlide" Target="../notesSlides/notesSlide15.xml"/><Relationship Id="rId16" Type="http://schemas.openxmlformats.org/officeDocument/2006/relationships/image" Target="../media/image13.svg"/><Relationship Id="rId20" Type="http://schemas.microsoft.com/office/2007/relationships/hdphoto" Target="../media/hdphoto6.wdp"/><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10.emf"/><Relationship Id="rId5" Type="http://schemas.openxmlformats.org/officeDocument/2006/relationships/image" Target="../media/image7.png"/><Relationship Id="rId15" Type="http://schemas.openxmlformats.org/officeDocument/2006/relationships/image" Target="../media/image12.png"/><Relationship Id="rId10" Type="http://schemas.openxmlformats.org/officeDocument/2006/relationships/image" Target="../media/image9.emf"/><Relationship Id="rId19" Type="http://schemas.openxmlformats.org/officeDocument/2006/relationships/image" Target="../media/image24.png"/><Relationship Id="rId4" Type="http://schemas.microsoft.com/office/2007/relationships/hdphoto" Target="../media/hdphoto2.wdp"/><Relationship Id="rId9" Type="http://schemas.openxmlformats.org/officeDocument/2006/relationships/image" Target="../media/image8.emf"/><Relationship Id="rId1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4.wdp"/><Relationship Id="rId1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8.png"/><Relationship Id="rId17" Type="http://schemas.openxmlformats.org/officeDocument/2006/relationships/image" Target="../media/image5.png"/><Relationship Id="rId2" Type="http://schemas.openxmlformats.org/officeDocument/2006/relationships/notesSlide" Target="../notesSlides/notesSlide16.xml"/><Relationship Id="rId16" Type="http://schemas.openxmlformats.org/officeDocument/2006/relationships/image" Target="../media/image13.svg"/><Relationship Id="rId20" Type="http://schemas.microsoft.com/office/2007/relationships/hdphoto" Target="../media/hdphoto6.wdp"/><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10.emf"/><Relationship Id="rId5" Type="http://schemas.openxmlformats.org/officeDocument/2006/relationships/image" Target="../media/image7.png"/><Relationship Id="rId15" Type="http://schemas.openxmlformats.org/officeDocument/2006/relationships/image" Target="../media/image12.png"/><Relationship Id="rId10" Type="http://schemas.openxmlformats.org/officeDocument/2006/relationships/image" Target="../media/image9.emf"/><Relationship Id="rId19" Type="http://schemas.openxmlformats.org/officeDocument/2006/relationships/image" Target="../media/image24.png"/><Relationship Id="rId4" Type="http://schemas.microsoft.com/office/2007/relationships/hdphoto" Target="../media/hdphoto2.wdp"/><Relationship Id="rId9" Type="http://schemas.openxmlformats.org/officeDocument/2006/relationships/image" Target="../media/image8.emf"/><Relationship Id="rId1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www.tidyverse.org/" TargetMode="Externa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jstatsoft.org/article/view/v059i10" TargetMode="External"/><Relationship Id="rId5" Type="http://schemas.openxmlformats.org/officeDocument/2006/relationships/hyperlink" Target="https://r4ds.had.co.nz/tidy-data.html" TargetMode="Externa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www.jstatsoft.org/article/view/v059i10"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s://r4ds.had.co.nz/tidy-data.html" TargetMode="Externa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hyperlink" Target="https://www.jstatsoft.org/article/view/v059i10" TargetMode="External"/><Relationship Id="rId5" Type="http://schemas.openxmlformats.org/officeDocument/2006/relationships/hyperlink" Target="https://r4ds.had.co.nz/tidy-data.html" TargetMode="External"/><Relationship Id="rId10" Type="http://schemas.openxmlformats.org/officeDocument/2006/relationships/image" Target="../media/image36.svg"/><Relationship Id="rId4" Type="http://schemas.openxmlformats.org/officeDocument/2006/relationships/image" Target="../media/image31.png"/><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hyperlink" Target="https://r4ds.had.co.nz/tidy-data.html" TargetMode="External"/><Relationship Id="rId3" Type="http://schemas.openxmlformats.org/officeDocument/2006/relationships/image" Target="../media/image30.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hyperlink" Target="https://www.jstatsoft.org/article/view/v059i10" TargetMode="Externa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hyperlink" Target="https://www.jstatsoft.org/article/view/v059i10" TargetMode="External"/><Relationship Id="rId3" Type="http://schemas.openxmlformats.org/officeDocument/2006/relationships/image" Target="../media/image30.png"/><Relationship Id="rId7" Type="http://schemas.openxmlformats.org/officeDocument/2006/relationships/hyperlink" Target="https://r4ds.had.co.nz/tidy-data.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0.png"/><Relationship Id="rId7" Type="http://schemas.openxmlformats.org/officeDocument/2006/relationships/hyperlink" Target="https://r4ds.had.co.nz/tidy-data.html" TargetMode="External"/><Relationship Id="rId12" Type="http://schemas.openxmlformats.org/officeDocument/2006/relationships/hyperlink" Target="https://www.jstatsoft.org/article/view/v059i10"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2.sv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1.png"/><Relationship Id="rId9" Type="http://schemas.openxmlformats.org/officeDocument/2006/relationships/image" Target="../media/image40.svg"/></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tiff"/></Relationships>
</file>

<file path=ppt/slides/_rels/slide31.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hyperlink" Target="https://www.cedricscherer.com/2019/08/05/a-ggplot2-tutorial-for-beautiful-plotting-in-r/" TargetMode="Externa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notesSlide" Target="../notesSlides/notesSlide6.xml"/><Relationship Id="rId16" Type="http://schemas.microsoft.com/office/2007/relationships/hdphoto" Target="../media/hdphoto1.wdp"/><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10.emf"/><Relationship Id="rId5" Type="http://schemas.openxmlformats.org/officeDocument/2006/relationships/image" Target="../media/image7.png"/><Relationship Id="rId15" Type="http://schemas.openxmlformats.org/officeDocument/2006/relationships/image" Target="../media/image5.png"/><Relationship Id="rId10" Type="http://schemas.openxmlformats.org/officeDocument/2006/relationships/image" Target="../media/image9.emf"/><Relationship Id="rId4" Type="http://schemas.microsoft.com/office/2007/relationships/hdphoto" Target="../media/hdphoto2.wdp"/><Relationship Id="rId9" Type="http://schemas.openxmlformats.org/officeDocument/2006/relationships/image" Target="../media/image8.emf"/><Relationship Id="rId1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hyperlink" Target="https://pokingcorals.blog/r-to-reshape-pam-csvs/"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notesSlide" Target="../notesSlides/notesSlide8.xml"/><Relationship Id="rId16" Type="http://schemas.microsoft.com/office/2007/relationships/hdphoto" Target="../media/hdphoto1.wdp"/><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10.emf"/><Relationship Id="rId5" Type="http://schemas.openxmlformats.org/officeDocument/2006/relationships/image" Target="../media/image7.png"/><Relationship Id="rId15" Type="http://schemas.openxmlformats.org/officeDocument/2006/relationships/image" Target="../media/image5.png"/><Relationship Id="rId10" Type="http://schemas.openxmlformats.org/officeDocument/2006/relationships/image" Target="../media/image9.emf"/><Relationship Id="rId4" Type="http://schemas.microsoft.com/office/2007/relationships/hdphoto" Target="../media/hdphoto2.wdp"/><Relationship Id="rId9" Type="http://schemas.openxmlformats.org/officeDocument/2006/relationships/image" Target="../media/image8.emf"/><Relationship Id="rId14" Type="http://schemas.openxmlformats.org/officeDocument/2006/relationships/image" Target="../media/image13.sv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png"/><Relationship Id="rId18" Type="http://schemas.microsoft.com/office/2007/relationships/hdphoto" Target="../media/hdphoto4.wdp"/><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1.png"/><Relationship Id="rId17" Type="http://schemas.openxmlformats.org/officeDocument/2006/relationships/image" Target="../media/image18.png"/><Relationship Id="rId2" Type="http://schemas.openxmlformats.org/officeDocument/2006/relationships/notesSlide" Target="../notesSlides/notesSlide9.xml"/><Relationship Id="rId16" Type="http://schemas.microsoft.com/office/2007/relationships/hdphoto" Target="../media/hdphoto1.wdp"/><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10.emf"/><Relationship Id="rId5" Type="http://schemas.openxmlformats.org/officeDocument/2006/relationships/image" Target="../media/image7.png"/><Relationship Id="rId15" Type="http://schemas.openxmlformats.org/officeDocument/2006/relationships/image" Target="../media/image5.png"/><Relationship Id="rId10" Type="http://schemas.openxmlformats.org/officeDocument/2006/relationships/image" Target="../media/image9.emf"/><Relationship Id="rId4" Type="http://schemas.microsoft.com/office/2007/relationships/hdphoto" Target="../media/hdphoto2.wdp"/><Relationship Id="rId9" Type="http://schemas.openxmlformats.org/officeDocument/2006/relationships/image" Target="../media/image8.emf"/><Relationship Id="rId1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7C5E3-2031-DFE0-8B32-F48A7D12EEED}"/>
              </a:ext>
            </a:extLst>
          </p:cNvPr>
          <p:cNvSpPr>
            <a:spLocks noGrp="1"/>
          </p:cNvSpPr>
          <p:nvPr>
            <p:ph type="ctrTitle"/>
          </p:nvPr>
        </p:nvSpPr>
        <p:spPr>
          <a:xfrm>
            <a:off x="1524000" y="1312863"/>
            <a:ext cx="9144000" cy="2387600"/>
          </a:xfrm>
        </p:spPr>
        <p:txBody>
          <a:bodyPr>
            <a:normAutofit/>
          </a:bodyPr>
          <a:lstStyle/>
          <a:p>
            <a:pPr marL="0" marR="0">
              <a:lnSpc>
                <a:spcPct val="100000"/>
              </a:lnSpc>
              <a:spcBef>
                <a:spcPts val="0"/>
              </a:spcBef>
              <a:spcAft>
                <a:spcPts val="800"/>
              </a:spcAft>
            </a:pPr>
            <a:r>
              <a:rPr lang="en-US" sz="4000" b="1" kern="100" dirty="0">
                <a:latin typeface="JetBrains Mono" panose="02000009000000000000" pitchFamily="49" charset="0"/>
                <a:ea typeface="Calibri" panose="020F0502020204030204" pitchFamily="34" charset="0"/>
                <a:cs typeface="JetBrains Mono" panose="02000009000000000000" pitchFamily="49" charset="0"/>
              </a:rPr>
              <a:t> </a:t>
            </a:r>
            <a:r>
              <a:rPr lang="en-US" sz="4000" b="1" kern="100" dirty="0">
                <a:effectLst/>
                <a:latin typeface="JetBrains Mono" panose="02000009000000000000" pitchFamily="49" charset="0"/>
                <a:ea typeface="Calibri" panose="020F0502020204030204" pitchFamily="34" charset="0"/>
                <a:cs typeface="JetBrains Mono" panose="02000009000000000000" pitchFamily="49" charset="0"/>
              </a:rPr>
              <a:t>     for Reproducible </a:t>
            </a:r>
            <a:br>
              <a:rPr lang="en-US" sz="4000" b="1" kern="100" dirty="0">
                <a:effectLst/>
                <a:latin typeface="JetBrains Mono" panose="02000009000000000000" pitchFamily="49" charset="0"/>
                <a:ea typeface="Calibri" panose="020F0502020204030204" pitchFamily="34" charset="0"/>
                <a:cs typeface="JetBrains Mono" panose="02000009000000000000" pitchFamily="49" charset="0"/>
              </a:rPr>
            </a:br>
            <a:r>
              <a:rPr lang="en-US" sz="4000" b="1" kern="100" dirty="0">
                <a:effectLst/>
                <a:latin typeface="JetBrains Mono" panose="02000009000000000000" pitchFamily="49" charset="0"/>
                <a:ea typeface="Calibri" panose="020F0502020204030204" pitchFamily="34" charset="0"/>
                <a:cs typeface="JetBrains Mono" panose="02000009000000000000" pitchFamily="49" charset="0"/>
              </a:rPr>
              <a:t>data wrangling</a:t>
            </a:r>
            <a:endParaRPr lang="en-US" sz="8000" dirty="0">
              <a:latin typeface="JetBrains Mono" panose="02000009000000000000" pitchFamily="49" charset="0"/>
              <a:cs typeface="JetBrains Mono" panose="02000009000000000000" pitchFamily="49" charset="0"/>
            </a:endParaRPr>
          </a:p>
        </p:txBody>
      </p:sp>
      <p:sp>
        <p:nvSpPr>
          <p:cNvPr id="3" name="Content Placeholder 2">
            <a:extLst>
              <a:ext uri="{FF2B5EF4-FFF2-40B4-BE49-F238E27FC236}">
                <a16:creationId xmlns:a16="http://schemas.microsoft.com/office/drawing/2014/main" id="{CEA290AD-84FE-095F-5D21-C82CA46858D9}"/>
              </a:ext>
            </a:extLst>
          </p:cNvPr>
          <p:cNvSpPr>
            <a:spLocks noGrp="1"/>
          </p:cNvSpPr>
          <p:nvPr>
            <p:ph type="subTitle" idx="1"/>
          </p:nvPr>
        </p:nvSpPr>
        <p:spPr>
          <a:xfrm>
            <a:off x="1524000" y="3848100"/>
            <a:ext cx="9144000" cy="1562100"/>
          </a:xfrm>
        </p:spPr>
        <p:txBody>
          <a:bodyPr>
            <a:normAutofit fontScale="85000" lnSpcReduction="20000"/>
          </a:bodyPr>
          <a:lstStyle/>
          <a:p>
            <a:pPr marL="0" indent="0">
              <a:lnSpc>
                <a:spcPct val="120000"/>
              </a:lnSpc>
              <a:spcBef>
                <a:spcPts val="0"/>
              </a:spcBef>
              <a:buNone/>
            </a:pPr>
            <a:r>
              <a:rPr lang="en-US" sz="2800" kern="100" dirty="0">
                <a:solidFill>
                  <a:srgbClr val="000000"/>
                </a:solidFill>
                <a:effectLst/>
                <a:latin typeface="Roboto" panose="02000000000000000000" pitchFamily="2" charset="0"/>
                <a:ea typeface="Roboto" panose="02000000000000000000" pitchFamily="2" charset="0"/>
                <a:cs typeface="Calibri" panose="020F0502020204030204" pitchFamily="34" charset="0"/>
              </a:rPr>
              <a:t>What happens before the stats: </a:t>
            </a:r>
          </a:p>
          <a:p>
            <a:pPr marL="0" indent="0">
              <a:lnSpc>
                <a:spcPct val="120000"/>
              </a:lnSpc>
              <a:spcBef>
                <a:spcPts val="0"/>
              </a:spcBef>
              <a:buNone/>
            </a:pPr>
            <a:r>
              <a:rPr lang="en-US" sz="2800" kern="100" dirty="0">
                <a:solidFill>
                  <a:srgbClr val="000000"/>
                </a:solidFill>
                <a:effectLst/>
                <a:latin typeface="Roboto" panose="02000000000000000000" pitchFamily="2" charset="0"/>
                <a:ea typeface="Roboto" panose="02000000000000000000" pitchFamily="2" charset="0"/>
                <a:cs typeface="Calibri" panose="020F0502020204030204" pitchFamily="34" charset="0"/>
              </a:rPr>
              <a:t>the power of </a:t>
            </a:r>
            <a:r>
              <a:rPr lang="en-US" sz="2800" b="1" kern="100" dirty="0">
                <a:solidFill>
                  <a:srgbClr val="1F66B8"/>
                </a:solidFill>
                <a:effectLst/>
                <a:latin typeface="Roboto" panose="02000000000000000000" pitchFamily="2" charset="0"/>
                <a:ea typeface="Roboto" panose="02000000000000000000" pitchFamily="2" charset="0"/>
                <a:cs typeface="Calibri" panose="020F0502020204030204" pitchFamily="34" charset="0"/>
              </a:rPr>
              <a:t>R</a:t>
            </a:r>
            <a:r>
              <a:rPr lang="en-US" sz="2800" kern="100" dirty="0">
                <a:solidFill>
                  <a:srgbClr val="000000"/>
                </a:solidFill>
                <a:effectLst/>
                <a:latin typeface="Roboto" panose="02000000000000000000" pitchFamily="2" charset="0"/>
                <a:ea typeface="Roboto" panose="02000000000000000000" pitchFamily="2" charset="0"/>
                <a:cs typeface="Calibri" panose="020F0502020204030204" pitchFamily="34" charset="0"/>
              </a:rPr>
              <a:t> Tidyverse for </a:t>
            </a:r>
          </a:p>
          <a:p>
            <a:pPr marL="0" indent="0">
              <a:lnSpc>
                <a:spcPct val="120000"/>
              </a:lnSpc>
              <a:spcBef>
                <a:spcPts val="0"/>
              </a:spcBef>
              <a:buNone/>
            </a:pPr>
            <a:r>
              <a:rPr lang="en-US" sz="2800" kern="100" dirty="0">
                <a:solidFill>
                  <a:srgbClr val="000000"/>
                </a:solidFill>
                <a:effectLst/>
                <a:latin typeface="Roboto" panose="02000000000000000000" pitchFamily="2" charset="0"/>
                <a:ea typeface="Roboto" panose="02000000000000000000" pitchFamily="2" charset="0"/>
                <a:cs typeface="Calibri" panose="020F0502020204030204" pitchFamily="34" charset="0"/>
              </a:rPr>
              <a:t>wrangling, cleaning, and exploring your data</a:t>
            </a:r>
            <a:br>
              <a:rPr lang="en-US" sz="2800" kern="100" dirty="0">
                <a:effectLst/>
                <a:latin typeface="Calibri" panose="020F0502020204030204" pitchFamily="34" charset="0"/>
                <a:ea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p:txBody>
      </p:sp>
      <p:sp>
        <p:nvSpPr>
          <p:cNvPr id="5" name="student chapter">
            <a:extLst>
              <a:ext uri="{FF2B5EF4-FFF2-40B4-BE49-F238E27FC236}">
                <a16:creationId xmlns:a16="http://schemas.microsoft.com/office/drawing/2014/main" id="{7EAA2360-B4CC-5CB5-8739-A42E5DEBFA1A}"/>
              </a:ext>
            </a:extLst>
          </p:cNvPr>
          <p:cNvSpPr txBox="1"/>
          <p:nvPr/>
        </p:nvSpPr>
        <p:spPr>
          <a:xfrm>
            <a:off x="6306303" y="195302"/>
            <a:ext cx="5626100" cy="830997"/>
          </a:xfrm>
          <a:prstGeom prst="rect">
            <a:avLst/>
          </a:prstGeom>
          <a:noFill/>
        </p:spPr>
        <p:txBody>
          <a:bodyPr wrap="square">
            <a:spAutoFit/>
          </a:bodyPr>
          <a:lstStyle/>
          <a:p>
            <a:pPr algn="r"/>
            <a:r>
              <a:rPr lang="en-US" sz="2400" b="1" i="0" dirty="0" err="1">
                <a:effectLst/>
                <a:latin typeface="Roboto" panose="02000000000000000000" pitchFamily="2" charset="0"/>
                <a:ea typeface="Roboto" panose="02000000000000000000" pitchFamily="2" charset="0"/>
              </a:rPr>
              <a:t>GenGen</a:t>
            </a:r>
            <a:r>
              <a:rPr lang="en-US" sz="2400" b="1" i="0" dirty="0">
                <a:effectLst/>
                <a:latin typeface="Roboto" panose="02000000000000000000" pitchFamily="2" charset="0"/>
                <a:ea typeface="Roboto" panose="02000000000000000000" pitchFamily="2" charset="0"/>
              </a:rPr>
              <a:t> workshop</a:t>
            </a:r>
          </a:p>
          <a:p>
            <a:pPr algn="r"/>
            <a:r>
              <a:rPr lang="en-US" sz="2400" b="1" dirty="0">
                <a:latin typeface="Roboto" panose="02000000000000000000" pitchFamily="2" charset="0"/>
                <a:ea typeface="Roboto" panose="02000000000000000000" pitchFamily="2" charset="0"/>
              </a:rPr>
              <a:t>15</a:t>
            </a:r>
            <a:r>
              <a:rPr lang="en-US" sz="2400" b="1" i="0" dirty="0">
                <a:effectLst/>
                <a:latin typeface="Roboto" panose="02000000000000000000" pitchFamily="2" charset="0"/>
                <a:ea typeface="Roboto" panose="02000000000000000000" pitchFamily="2" charset="0"/>
              </a:rPr>
              <a:t>.02.2023</a:t>
            </a:r>
          </a:p>
        </p:txBody>
      </p:sp>
      <p:grpSp>
        <p:nvGrpSpPr>
          <p:cNvPr id="14" name="Group 13">
            <a:extLst>
              <a:ext uri="{FF2B5EF4-FFF2-40B4-BE49-F238E27FC236}">
                <a16:creationId xmlns:a16="http://schemas.microsoft.com/office/drawing/2014/main" id="{396B5352-6D06-BCF5-D61B-96DD7D45B490}"/>
              </a:ext>
            </a:extLst>
          </p:cNvPr>
          <p:cNvGrpSpPr/>
          <p:nvPr/>
        </p:nvGrpSpPr>
        <p:grpSpPr>
          <a:xfrm>
            <a:off x="4021808" y="5591174"/>
            <a:ext cx="4148384" cy="400110"/>
            <a:chOff x="4400574" y="5666004"/>
            <a:chExt cx="4148384" cy="400110"/>
          </a:xfrm>
        </p:grpSpPr>
        <p:sp>
          <p:nvSpPr>
            <p:cNvPr id="7" name="Date">
              <a:extLst>
                <a:ext uri="{FF2B5EF4-FFF2-40B4-BE49-F238E27FC236}">
                  <a16:creationId xmlns:a16="http://schemas.microsoft.com/office/drawing/2014/main" id="{66ED81BF-13B4-25F2-743F-DC03AA083B1A}"/>
                </a:ext>
              </a:extLst>
            </p:cNvPr>
            <p:cNvSpPr txBox="1"/>
            <p:nvPr/>
          </p:nvSpPr>
          <p:spPr>
            <a:xfrm>
              <a:off x="4400574" y="5666004"/>
              <a:ext cx="2500395" cy="400110"/>
            </a:xfrm>
            <a:prstGeom prst="rect">
              <a:avLst/>
            </a:prstGeom>
            <a:noFill/>
          </p:spPr>
          <p:txBody>
            <a:bodyPr wrap="square">
              <a:spAutoFit/>
            </a:bodyPr>
            <a:lstStyle/>
            <a:p>
              <a:pPr algn="l"/>
              <a:r>
                <a:rPr lang="en-US" sz="2000" i="0" dirty="0">
                  <a:effectLst/>
                  <a:latin typeface="Roboto" panose="02000000000000000000" pitchFamily="2" charset="0"/>
                  <a:ea typeface="Roboto" panose="02000000000000000000" pitchFamily="2" charset="0"/>
                </a:rPr>
                <a:t>Giulia Puntin  </a:t>
              </a:r>
              <a:r>
                <a:rPr lang="en-US" sz="2000" i="0" dirty="0">
                  <a:effectLst/>
                  <a:latin typeface="Calibri" panose="020F0502020204030204" pitchFamily="34" charset="0"/>
                  <a:ea typeface="Roboto" panose="02000000000000000000" pitchFamily="2" charset="0"/>
                  <a:cs typeface="Calibri" panose="020F0502020204030204" pitchFamily="34" charset="0"/>
                </a:rPr>
                <a:t>│</a:t>
              </a:r>
              <a:endParaRPr lang="en-US" sz="2000" i="0" dirty="0">
                <a:effectLst/>
                <a:latin typeface="Roboto" panose="02000000000000000000" pitchFamily="2" charset="0"/>
                <a:ea typeface="Roboto" panose="02000000000000000000" pitchFamily="2" charset="0"/>
              </a:endParaRPr>
            </a:p>
          </p:txBody>
        </p:sp>
        <p:grpSp>
          <p:nvGrpSpPr>
            <p:cNvPr id="8" name="Group 7">
              <a:extLst>
                <a:ext uri="{FF2B5EF4-FFF2-40B4-BE49-F238E27FC236}">
                  <a16:creationId xmlns:a16="http://schemas.microsoft.com/office/drawing/2014/main" id="{CDD7F92E-9D03-DB97-4771-9630731F460F}"/>
                </a:ext>
              </a:extLst>
            </p:cNvPr>
            <p:cNvGrpSpPr/>
            <p:nvPr/>
          </p:nvGrpSpPr>
          <p:grpSpPr>
            <a:xfrm>
              <a:off x="6286513" y="5666004"/>
              <a:ext cx="2262445" cy="400110"/>
              <a:chOff x="9850298" y="805101"/>
              <a:chExt cx="2262445" cy="400110"/>
            </a:xfrm>
          </p:grpSpPr>
          <p:sp>
            <p:nvSpPr>
              <p:cNvPr id="9" name="Date">
                <a:extLst>
                  <a:ext uri="{FF2B5EF4-FFF2-40B4-BE49-F238E27FC236}">
                    <a16:creationId xmlns:a16="http://schemas.microsoft.com/office/drawing/2014/main" id="{06EFFCC3-4E5D-F537-D2E9-98DE34FD56B6}"/>
                  </a:ext>
                </a:extLst>
              </p:cNvPr>
              <p:cNvSpPr txBox="1"/>
              <p:nvPr/>
            </p:nvSpPr>
            <p:spPr>
              <a:xfrm>
                <a:off x="10159954" y="805101"/>
                <a:ext cx="1952789" cy="400110"/>
              </a:xfrm>
              <a:prstGeom prst="rect">
                <a:avLst/>
              </a:prstGeom>
              <a:noFill/>
            </p:spPr>
            <p:txBody>
              <a:bodyPr wrap="square">
                <a:spAutoFit/>
              </a:bodyPr>
              <a:lstStyle/>
              <a:p>
                <a:pPr algn="l"/>
                <a:r>
                  <a:rPr lang="en-US" sz="2000" b="0" i="0" dirty="0">
                    <a:effectLst/>
                    <a:latin typeface="Roboto" panose="02000000000000000000" pitchFamily="2" charset="0"/>
                    <a:ea typeface="Roboto" panose="02000000000000000000" pitchFamily="2" charset="0"/>
                  </a:rPr>
                  <a:t>@sPuntinGi</a:t>
                </a:r>
              </a:p>
            </p:txBody>
          </p:sp>
          <p:pic>
            <p:nvPicPr>
              <p:cNvPr id="10" name="Picture 2">
                <a:extLst>
                  <a:ext uri="{FF2B5EF4-FFF2-40B4-BE49-F238E27FC236}">
                    <a16:creationId xmlns:a16="http://schemas.microsoft.com/office/drawing/2014/main" id="{48CCAAB7-96D5-D961-150C-2262DAEC5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0298" y="806655"/>
                <a:ext cx="398556" cy="39855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5122" name="Picture 2">
            <a:extLst>
              <a:ext uri="{FF2B5EF4-FFF2-40B4-BE49-F238E27FC236}">
                <a16:creationId xmlns:a16="http://schemas.microsoft.com/office/drawing/2014/main" id="{6CBEB50F-D86E-E798-727E-63B381B0CBB0}"/>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996" t="16641" r="19563" b="5898"/>
          <a:stretch/>
        </p:blipFill>
        <p:spPr bwMode="auto">
          <a:xfrm>
            <a:off x="429942" y="549245"/>
            <a:ext cx="4218574" cy="255565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CCD96CC-5CA4-2D99-025D-DB1D22FE2EC4}"/>
              </a:ext>
            </a:extLst>
          </p:cNvPr>
          <p:cNvSpPr txBox="1"/>
          <p:nvPr/>
        </p:nvSpPr>
        <p:spPr>
          <a:xfrm>
            <a:off x="11025" y="6611779"/>
            <a:ext cx="6096000" cy="246221"/>
          </a:xfrm>
          <a:prstGeom prst="rect">
            <a:avLst/>
          </a:prstGeom>
          <a:noFill/>
        </p:spPr>
        <p:txBody>
          <a:bodyPr wrap="square">
            <a:spAutoFit/>
          </a:bodyPr>
          <a:lstStyle/>
          <a:p>
            <a:r>
              <a:rPr lang="en-US" sz="1000" dirty="0">
                <a:latin typeface="Roboto" panose="02000000000000000000" pitchFamily="2" charset="0"/>
                <a:ea typeface="Roboto" panose="02000000000000000000" pitchFamily="2" charset="0"/>
              </a:rPr>
              <a:t>Image credit: Allison Horst</a:t>
            </a:r>
          </a:p>
        </p:txBody>
      </p:sp>
    </p:spTree>
    <p:extLst>
      <p:ext uri="{BB962C8B-B14F-4D97-AF65-F5344CB8AC3E}">
        <p14:creationId xmlns:p14="http://schemas.microsoft.com/office/powerpoint/2010/main" val="1690412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87A1-6193-4CDF-A275-315B56E3E49A}"/>
              </a:ext>
            </a:extLst>
          </p:cNvPr>
          <p:cNvSpPr>
            <a:spLocks noGrp="1"/>
          </p:cNvSpPr>
          <p:nvPr>
            <p:ph type="title"/>
          </p:nvPr>
        </p:nvSpPr>
        <p:spPr/>
        <p:txBody>
          <a:bodyPr>
            <a:normAutofit/>
          </a:bodyPr>
          <a:lstStyle/>
          <a:p>
            <a:r>
              <a:rPr lang="en-US" dirty="0">
                <a:solidFill>
                  <a:srgbClr val="EB5C23"/>
                </a:solidFill>
                <a:latin typeface="Franklin Gothic Demi Cond" panose="020B0706030402020204" pitchFamily="34" charset="0"/>
                <a:ea typeface="Roboto" panose="02000000000000000000" pitchFamily="2" charset="0"/>
                <a:cs typeface="JetBrains Mono Thin" panose="02000009000000000000" pitchFamily="49" charset="0"/>
              </a:rPr>
              <a:t>Beware of spreadsheets …</a:t>
            </a:r>
          </a:p>
        </p:txBody>
      </p:sp>
      <p:sp>
        <p:nvSpPr>
          <p:cNvPr id="3" name="Content Placeholder 2">
            <a:extLst>
              <a:ext uri="{FF2B5EF4-FFF2-40B4-BE49-F238E27FC236}">
                <a16:creationId xmlns:a16="http://schemas.microsoft.com/office/drawing/2014/main" id="{F4897FE4-A77C-40BE-A017-B0556F98F423}"/>
              </a:ext>
            </a:extLst>
          </p:cNvPr>
          <p:cNvSpPr>
            <a:spLocks noGrp="1"/>
          </p:cNvSpPr>
          <p:nvPr>
            <p:ph idx="1"/>
          </p:nvPr>
        </p:nvSpPr>
        <p:spPr/>
        <p:txBody>
          <a:bodyPr>
            <a:normAutofit/>
          </a:bodyPr>
          <a:lstStyle/>
          <a:p>
            <a:pPr marL="0" indent="0">
              <a:buNone/>
            </a:pPr>
            <a:r>
              <a:rPr lang="en-US" sz="2000" dirty="0">
                <a:latin typeface="Roboto" panose="02000000000000000000" pitchFamily="2" charset="0"/>
                <a:ea typeface="Roboto" panose="02000000000000000000" pitchFamily="2" charset="0"/>
              </a:rPr>
              <a:t>Problems derived from working with spreadsheets:</a:t>
            </a:r>
          </a:p>
          <a:p>
            <a:r>
              <a:rPr lang="en-US" sz="2000" dirty="0">
                <a:latin typeface="Roboto" panose="02000000000000000000" pitchFamily="2" charset="0"/>
                <a:ea typeface="Roboto" panose="02000000000000000000" pitchFamily="2" charset="0"/>
              </a:rPr>
              <a:t>Messy (many files) …</a:t>
            </a:r>
          </a:p>
          <a:p>
            <a:r>
              <a:rPr lang="en-US" sz="2000" b="1" dirty="0">
                <a:latin typeface="Roboto" panose="02000000000000000000" pitchFamily="2" charset="0"/>
                <a:ea typeface="Roboto" panose="02000000000000000000" pitchFamily="2" charset="0"/>
              </a:rPr>
              <a:t>Error prone </a:t>
            </a:r>
            <a:r>
              <a:rPr lang="en-US" sz="2000" dirty="0">
                <a:latin typeface="Roboto" panose="02000000000000000000" pitchFamily="2" charset="0"/>
                <a:ea typeface="Roboto" panose="02000000000000000000" pitchFamily="2" charset="0"/>
              </a:rPr>
              <a:t>(e.g. genuine mistakes + autocorrection … )</a:t>
            </a:r>
          </a:p>
          <a:p>
            <a:r>
              <a:rPr lang="en-US" sz="2000" b="1" dirty="0">
                <a:latin typeface="Roboto" panose="02000000000000000000" pitchFamily="2" charset="0"/>
                <a:ea typeface="Roboto" panose="02000000000000000000" pitchFamily="2" charset="0"/>
              </a:rPr>
              <a:t>Not scalable </a:t>
            </a:r>
            <a:r>
              <a:rPr lang="en-US" sz="2000" dirty="0">
                <a:latin typeface="Roboto" panose="02000000000000000000" pitchFamily="2" charset="0"/>
                <a:ea typeface="Roboto" panose="02000000000000000000" pitchFamily="2" charset="0"/>
              </a:rPr>
              <a:t>(it just doesn’t work with large data sets)</a:t>
            </a:r>
          </a:p>
          <a:p>
            <a:r>
              <a:rPr lang="en-US" sz="2000" b="1" dirty="0">
                <a:latin typeface="Roboto" panose="02000000000000000000" pitchFamily="2" charset="0"/>
                <a:ea typeface="Roboto" panose="02000000000000000000" pitchFamily="2" charset="0"/>
              </a:rPr>
              <a:t>Not reproducible </a:t>
            </a:r>
            <a:r>
              <a:rPr lang="en-US" sz="2000" dirty="0">
                <a:latin typeface="Roboto" panose="02000000000000000000" pitchFamily="2" charset="0"/>
                <a:ea typeface="Roboto" panose="02000000000000000000" pitchFamily="2" charset="0"/>
              </a:rPr>
              <a:t>(hard to keep track of every action)</a:t>
            </a:r>
          </a:p>
          <a:p>
            <a:pPr marL="0" indent="0">
              <a:buNone/>
            </a:pPr>
            <a:endParaRPr lang="en-US" sz="2000" dirty="0">
              <a:latin typeface="Roboto" panose="02000000000000000000" pitchFamily="2" charset="0"/>
              <a:ea typeface="Roboto" panose="02000000000000000000" pitchFamily="2" charset="0"/>
            </a:endParaRPr>
          </a:p>
          <a:p>
            <a:pPr marL="0" indent="0">
              <a:buNone/>
            </a:pPr>
            <a:endParaRPr lang="en-US" sz="2000" dirty="0">
              <a:latin typeface="Roboto" panose="02000000000000000000" pitchFamily="2" charset="0"/>
              <a:ea typeface="Roboto" panose="02000000000000000000" pitchFamily="2" charset="0"/>
            </a:endParaRPr>
          </a:p>
          <a:p>
            <a:pPr marL="0" indent="0">
              <a:buNone/>
            </a:pPr>
            <a:r>
              <a:rPr lang="en-US" sz="2000" dirty="0">
                <a:solidFill>
                  <a:srgbClr val="FFFFFF"/>
                </a:solidFill>
                <a:latin typeface="Roboto" panose="02000000000000000000" pitchFamily="2" charset="0"/>
                <a:ea typeface="Roboto" panose="02000000000000000000" pitchFamily="2" charset="0"/>
              </a:rPr>
              <a:t>On the contrary, by working in</a:t>
            </a:r>
            <a:r>
              <a:rPr lang="en-US" sz="2000" b="1" dirty="0">
                <a:solidFill>
                  <a:srgbClr val="FFFFFF"/>
                </a:solidFill>
                <a:latin typeface="Roboto" panose="02000000000000000000" pitchFamily="2" charset="0"/>
                <a:ea typeface="Roboto" panose="02000000000000000000" pitchFamily="2" charset="0"/>
              </a:rPr>
              <a:t> R</a:t>
            </a:r>
            <a:r>
              <a:rPr lang="en-US" sz="2000" dirty="0">
                <a:solidFill>
                  <a:srgbClr val="FFFFFF"/>
                </a:solidFill>
                <a:latin typeface="Roboto" panose="02000000000000000000" pitchFamily="2" charset="0"/>
                <a:ea typeface="Roboto" panose="02000000000000000000" pitchFamily="2" charset="0"/>
              </a:rPr>
              <a:t>, you can do everything </a:t>
            </a:r>
            <a:r>
              <a:rPr lang="en-US" sz="2000" b="1" dirty="0">
                <a:solidFill>
                  <a:srgbClr val="FFFFFF"/>
                </a:solidFill>
                <a:latin typeface="Roboto" panose="02000000000000000000" pitchFamily="2" charset="0"/>
                <a:ea typeface="Roboto" panose="02000000000000000000" pitchFamily="2" charset="0"/>
              </a:rPr>
              <a:t>without </a:t>
            </a:r>
            <a:r>
              <a:rPr lang="en-US" sz="2000" dirty="0">
                <a:solidFill>
                  <a:srgbClr val="FFFFFF"/>
                </a:solidFill>
                <a:latin typeface="Roboto" panose="02000000000000000000" pitchFamily="2" charset="0"/>
                <a:ea typeface="Roboto" panose="02000000000000000000" pitchFamily="2" charset="0"/>
              </a:rPr>
              <a:t>ever</a:t>
            </a:r>
            <a:r>
              <a:rPr lang="en-US" sz="2000" b="1" dirty="0">
                <a:solidFill>
                  <a:srgbClr val="FFFFFF"/>
                </a:solidFill>
                <a:latin typeface="Roboto" panose="02000000000000000000" pitchFamily="2" charset="0"/>
                <a:ea typeface="Roboto" panose="02000000000000000000" pitchFamily="2" charset="0"/>
              </a:rPr>
              <a:t> altering the original data</a:t>
            </a:r>
            <a:r>
              <a:rPr lang="en-US" sz="2000" dirty="0">
                <a:solidFill>
                  <a:srgbClr val="FFFFFF"/>
                </a:solidFill>
                <a:latin typeface="Roboto" panose="02000000000000000000" pitchFamily="2" charset="0"/>
                <a:ea typeface="Roboto" panose="02000000000000000000" pitchFamily="2" charset="0"/>
              </a:rPr>
              <a:t>!</a:t>
            </a:r>
          </a:p>
          <a:p>
            <a:pPr marL="0" indent="0">
              <a:buNone/>
            </a:pPr>
            <a:r>
              <a:rPr lang="en-US" sz="2000" dirty="0">
                <a:solidFill>
                  <a:srgbClr val="FFFFFF"/>
                </a:solidFill>
                <a:latin typeface="Roboto" panose="02000000000000000000" pitchFamily="2" charset="0"/>
                <a:ea typeface="Roboto" panose="02000000000000000000" pitchFamily="2" charset="0"/>
              </a:rPr>
              <a:t>(which also means that you can change your mind and easily un-do and re-do any operation)</a:t>
            </a:r>
          </a:p>
        </p:txBody>
      </p:sp>
      <p:grpSp>
        <p:nvGrpSpPr>
          <p:cNvPr id="4" name="Group 3">
            <a:extLst>
              <a:ext uri="{FF2B5EF4-FFF2-40B4-BE49-F238E27FC236}">
                <a16:creationId xmlns:a16="http://schemas.microsoft.com/office/drawing/2014/main" id="{B75F181E-CB41-069D-0863-4700883FFD48}"/>
              </a:ext>
            </a:extLst>
          </p:cNvPr>
          <p:cNvGrpSpPr>
            <a:grpSpLocks noChangeAspect="1"/>
          </p:cNvGrpSpPr>
          <p:nvPr/>
        </p:nvGrpSpPr>
        <p:grpSpPr>
          <a:xfrm>
            <a:off x="1358900" y="4430189"/>
            <a:ext cx="4138765" cy="1367350"/>
            <a:chOff x="3612424" y="2272308"/>
            <a:chExt cx="10401300" cy="3436342"/>
          </a:xfrm>
        </p:grpSpPr>
        <p:pic>
          <p:nvPicPr>
            <p:cNvPr id="5" name="Picture 4">
              <a:extLst>
                <a:ext uri="{FF2B5EF4-FFF2-40B4-BE49-F238E27FC236}">
                  <a16:creationId xmlns:a16="http://schemas.microsoft.com/office/drawing/2014/main" id="{96AD3FA1-BA77-D432-C04D-B0D07A4308C9}"/>
                </a:ext>
              </a:extLst>
            </p:cNvPr>
            <p:cNvPicPr>
              <a:picLocks noChangeAspect="1"/>
            </p:cNvPicPr>
            <p:nvPr/>
          </p:nvPicPr>
          <p:blipFill rotWithShape="1">
            <a:blip r:embed="rId3"/>
            <a:srcRect t="47682"/>
            <a:stretch/>
          </p:blipFill>
          <p:spPr>
            <a:xfrm>
              <a:off x="3612424" y="2913017"/>
              <a:ext cx="10401300" cy="2795633"/>
            </a:xfrm>
            <a:prstGeom prst="rect">
              <a:avLst/>
            </a:prstGeom>
          </p:spPr>
        </p:pic>
        <p:pic>
          <p:nvPicPr>
            <p:cNvPr id="6" name="Picture 5">
              <a:extLst>
                <a:ext uri="{FF2B5EF4-FFF2-40B4-BE49-F238E27FC236}">
                  <a16:creationId xmlns:a16="http://schemas.microsoft.com/office/drawing/2014/main" id="{7437AD86-68F3-D14A-D135-F5BB22960252}"/>
                </a:ext>
              </a:extLst>
            </p:cNvPr>
            <p:cNvPicPr>
              <a:picLocks noChangeAspect="1"/>
            </p:cNvPicPr>
            <p:nvPr/>
          </p:nvPicPr>
          <p:blipFill rotWithShape="1">
            <a:blip r:embed="rId3"/>
            <a:srcRect b="87768"/>
            <a:stretch/>
          </p:blipFill>
          <p:spPr>
            <a:xfrm>
              <a:off x="3612424" y="2272308"/>
              <a:ext cx="10401300" cy="653596"/>
            </a:xfrm>
            <a:prstGeom prst="rect">
              <a:avLst/>
            </a:prstGeom>
          </p:spPr>
        </p:pic>
      </p:grpSp>
      <p:pic>
        <p:nvPicPr>
          <p:cNvPr id="7" name="Picture 6">
            <a:extLst>
              <a:ext uri="{FF2B5EF4-FFF2-40B4-BE49-F238E27FC236}">
                <a16:creationId xmlns:a16="http://schemas.microsoft.com/office/drawing/2014/main" id="{6A469902-33B4-F0DD-BE3E-A8E67CE60634}"/>
              </a:ext>
            </a:extLst>
          </p:cNvPr>
          <p:cNvPicPr>
            <a:picLocks noChangeAspect="1"/>
          </p:cNvPicPr>
          <p:nvPr/>
        </p:nvPicPr>
        <p:blipFill>
          <a:blip r:embed="rId4"/>
          <a:stretch>
            <a:fillRect/>
          </a:stretch>
        </p:blipFill>
        <p:spPr>
          <a:xfrm>
            <a:off x="6503837" y="4081648"/>
            <a:ext cx="3460854" cy="2230252"/>
          </a:xfrm>
          <a:prstGeom prst="rect">
            <a:avLst/>
          </a:prstGeom>
        </p:spPr>
      </p:pic>
      <p:pic>
        <p:nvPicPr>
          <p:cNvPr id="8" name="Picture 7">
            <a:extLst>
              <a:ext uri="{FF2B5EF4-FFF2-40B4-BE49-F238E27FC236}">
                <a16:creationId xmlns:a16="http://schemas.microsoft.com/office/drawing/2014/main" id="{C123C113-0FFB-860E-0927-A6E1DCAA6E29}"/>
              </a:ext>
            </a:extLst>
          </p:cNvPr>
          <p:cNvPicPr>
            <a:picLocks noChangeAspect="1"/>
          </p:cNvPicPr>
          <p:nvPr/>
        </p:nvPicPr>
        <p:blipFill>
          <a:blip r:embed="rId5"/>
          <a:stretch>
            <a:fillRect/>
          </a:stretch>
        </p:blipFill>
        <p:spPr>
          <a:xfrm>
            <a:off x="8393482" y="1363075"/>
            <a:ext cx="2960318" cy="925099"/>
          </a:xfrm>
          <a:prstGeom prst="rect">
            <a:avLst/>
          </a:prstGeom>
        </p:spPr>
      </p:pic>
    </p:spTree>
    <p:extLst>
      <p:ext uri="{BB962C8B-B14F-4D97-AF65-F5344CB8AC3E}">
        <p14:creationId xmlns:p14="http://schemas.microsoft.com/office/powerpoint/2010/main" val="1479728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897FE4-A77C-40BE-A017-B0556F98F423}"/>
              </a:ext>
            </a:extLst>
          </p:cNvPr>
          <p:cNvSpPr>
            <a:spLocks noGrp="1"/>
          </p:cNvSpPr>
          <p:nvPr>
            <p:ph idx="1"/>
          </p:nvPr>
        </p:nvSpPr>
        <p:spPr/>
        <p:txBody>
          <a:bodyPr>
            <a:normAutofit/>
          </a:bodyPr>
          <a:lstStyle/>
          <a:p>
            <a:pPr marL="0" indent="0">
              <a:buNone/>
            </a:pPr>
            <a:r>
              <a:rPr lang="en-US" sz="2000" dirty="0">
                <a:latin typeface="Roboto" panose="02000000000000000000" pitchFamily="2" charset="0"/>
                <a:ea typeface="Roboto" panose="02000000000000000000" pitchFamily="2" charset="0"/>
              </a:rPr>
              <a:t>Problems derived from working with spreadsheets:</a:t>
            </a:r>
          </a:p>
          <a:p>
            <a:r>
              <a:rPr lang="en-US" sz="2000" dirty="0">
                <a:latin typeface="Roboto" panose="02000000000000000000" pitchFamily="2" charset="0"/>
                <a:ea typeface="Roboto" panose="02000000000000000000" pitchFamily="2" charset="0"/>
              </a:rPr>
              <a:t>Messy (many files) …</a:t>
            </a:r>
          </a:p>
          <a:p>
            <a:r>
              <a:rPr lang="en-US" sz="2000" b="1" dirty="0">
                <a:latin typeface="Roboto" panose="02000000000000000000" pitchFamily="2" charset="0"/>
                <a:ea typeface="Roboto" panose="02000000000000000000" pitchFamily="2" charset="0"/>
              </a:rPr>
              <a:t>Error prone </a:t>
            </a:r>
            <a:r>
              <a:rPr lang="en-US" sz="2000" dirty="0">
                <a:latin typeface="Roboto" panose="02000000000000000000" pitchFamily="2" charset="0"/>
                <a:ea typeface="Roboto" panose="02000000000000000000" pitchFamily="2" charset="0"/>
              </a:rPr>
              <a:t>(e.g. genuine mistakes + autocorrection … )</a:t>
            </a:r>
          </a:p>
          <a:p>
            <a:r>
              <a:rPr lang="en-US" sz="2000" b="1" dirty="0">
                <a:latin typeface="Roboto" panose="02000000000000000000" pitchFamily="2" charset="0"/>
                <a:ea typeface="Roboto" panose="02000000000000000000" pitchFamily="2" charset="0"/>
              </a:rPr>
              <a:t>Not scalable </a:t>
            </a:r>
            <a:r>
              <a:rPr lang="en-US" sz="2000" dirty="0">
                <a:latin typeface="Roboto" panose="02000000000000000000" pitchFamily="2" charset="0"/>
                <a:ea typeface="Roboto" panose="02000000000000000000" pitchFamily="2" charset="0"/>
              </a:rPr>
              <a:t>(it just doesn’t work with large data sets)</a:t>
            </a:r>
          </a:p>
          <a:p>
            <a:r>
              <a:rPr lang="en-US" sz="2000" b="1" dirty="0">
                <a:latin typeface="Roboto" panose="02000000000000000000" pitchFamily="2" charset="0"/>
                <a:ea typeface="Roboto" panose="02000000000000000000" pitchFamily="2" charset="0"/>
              </a:rPr>
              <a:t>Not reproducible </a:t>
            </a:r>
            <a:r>
              <a:rPr lang="en-US" sz="2000" dirty="0">
                <a:latin typeface="Roboto" panose="02000000000000000000" pitchFamily="2" charset="0"/>
                <a:ea typeface="Roboto" panose="02000000000000000000" pitchFamily="2" charset="0"/>
              </a:rPr>
              <a:t>(hard to keep track of every action)</a:t>
            </a:r>
          </a:p>
          <a:p>
            <a:pPr marL="0" indent="0">
              <a:buNone/>
            </a:pPr>
            <a:endParaRPr lang="en-US" sz="2000" dirty="0">
              <a:latin typeface="Roboto" panose="02000000000000000000" pitchFamily="2" charset="0"/>
              <a:ea typeface="Roboto" panose="02000000000000000000" pitchFamily="2" charset="0"/>
            </a:endParaRPr>
          </a:p>
          <a:p>
            <a:pPr marL="0" indent="0">
              <a:buNone/>
            </a:pPr>
            <a:endParaRPr lang="en-US" sz="2000" dirty="0">
              <a:latin typeface="Roboto" panose="02000000000000000000" pitchFamily="2" charset="0"/>
              <a:ea typeface="Roboto" panose="02000000000000000000" pitchFamily="2" charset="0"/>
            </a:endParaRPr>
          </a:p>
          <a:p>
            <a:pPr marL="0" indent="0" algn="ctr">
              <a:buNone/>
            </a:pPr>
            <a:r>
              <a:rPr lang="en-US" sz="2000" dirty="0">
                <a:latin typeface="Roboto" panose="02000000000000000000" pitchFamily="2" charset="0"/>
                <a:ea typeface="Roboto" panose="02000000000000000000" pitchFamily="2" charset="0"/>
              </a:rPr>
              <a:t>On the contrary, in</a:t>
            </a:r>
            <a:r>
              <a:rPr lang="en-US" sz="2000" b="1" dirty="0">
                <a:solidFill>
                  <a:srgbClr val="1F63B6"/>
                </a:solidFill>
                <a:latin typeface="Roboto" panose="02000000000000000000" pitchFamily="2" charset="0"/>
                <a:ea typeface="Roboto" panose="02000000000000000000" pitchFamily="2" charset="0"/>
              </a:rPr>
              <a:t> R</a:t>
            </a:r>
            <a:r>
              <a:rPr lang="en-US" sz="2000" dirty="0">
                <a:latin typeface="Roboto" panose="02000000000000000000" pitchFamily="2" charset="0"/>
                <a:ea typeface="Roboto" panose="02000000000000000000" pitchFamily="2" charset="0"/>
              </a:rPr>
              <a:t>, you can do everything </a:t>
            </a:r>
            <a:r>
              <a:rPr lang="en-US" sz="2000" b="1" dirty="0">
                <a:solidFill>
                  <a:srgbClr val="1F63B6"/>
                </a:solidFill>
                <a:latin typeface="Roboto" panose="02000000000000000000" pitchFamily="2" charset="0"/>
                <a:ea typeface="Roboto" panose="02000000000000000000" pitchFamily="2" charset="0"/>
              </a:rPr>
              <a:t>without </a:t>
            </a:r>
            <a:r>
              <a:rPr lang="en-US" sz="2000" dirty="0">
                <a:latin typeface="Roboto" panose="02000000000000000000" pitchFamily="2" charset="0"/>
                <a:ea typeface="Roboto" panose="02000000000000000000" pitchFamily="2" charset="0"/>
              </a:rPr>
              <a:t>ever</a:t>
            </a:r>
            <a:r>
              <a:rPr lang="en-US" sz="2000" b="1" dirty="0">
                <a:solidFill>
                  <a:srgbClr val="1F63B6"/>
                </a:solidFill>
                <a:latin typeface="Roboto" panose="02000000000000000000" pitchFamily="2" charset="0"/>
                <a:ea typeface="Roboto" panose="02000000000000000000" pitchFamily="2" charset="0"/>
              </a:rPr>
              <a:t> altering the original data</a:t>
            </a:r>
            <a:r>
              <a:rPr lang="en-US" sz="2000" dirty="0">
                <a:latin typeface="Roboto" panose="02000000000000000000" pitchFamily="2" charset="0"/>
                <a:ea typeface="Roboto" panose="02000000000000000000" pitchFamily="2" charset="0"/>
              </a:rPr>
              <a:t>!</a:t>
            </a:r>
          </a:p>
          <a:p>
            <a:pPr marL="0" indent="0" algn="ctr">
              <a:buNone/>
            </a:pPr>
            <a:r>
              <a:rPr lang="en-US" sz="2000" dirty="0">
                <a:latin typeface="Roboto" panose="02000000000000000000" pitchFamily="2" charset="0"/>
                <a:ea typeface="Roboto" panose="02000000000000000000" pitchFamily="2" charset="0"/>
              </a:rPr>
              <a:t>(which also means that you can change your mind and easily un-do and re-do any operation)</a:t>
            </a:r>
          </a:p>
        </p:txBody>
      </p:sp>
      <p:sp>
        <p:nvSpPr>
          <p:cNvPr id="7" name="Title 1">
            <a:extLst>
              <a:ext uri="{FF2B5EF4-FFF2-40B4-BE49-F238E27FC236}">
                <a16:creationId xmlns:a16="http://schemas.microsoft.com/office/drawing/2014/main" id="{C5C99214-F54F-F323-1B87-6433B62A6A3F}"/>
              </a:ext>
            </a:extLst>
          </p:cNvPr>
          <p:cNvSpPr>
            <a:spLocks noGrp="1"/>
          </p:cNvSpPr>
          <p:nvPr>
            <p:ph type="title"/>
          </p:nvPr>
        </p:nvSpPr>
        <p:spPr>
          <a:xfrm>
            <a:off x="838200" y="365125"/>
            <a:ext cx="10515600" cy="1325563"/>
          </a:xfrm>
        </p:spPr>
        <p:txBody>
          <a:bodyPr>
            <a:normAutofit/>
          </a:bodyPr>
          <a:lstStyle/>
          <a:p>
            <a:r>
              <a:rPr lang="en-US" dirty="0">
                <a:solidFill>
                  <a:srgbClr val="EB5C23"/>
                </a:solidFill>
                <a:latin typeface="Franklin Gothic Demi Cond" panose="020B0706030402020204" pitchFamily="34" charset="0"/>
                <a:ea typeface="Roboto" panose="02000000000000000000" pitchFamily="2" charset="0"/>
                <a:cs typeface="JetBrains Mono Thin" panose="02000009000000000000" pitchFamily="49" charset="0"/>
              </a:rPr>
              <a:t>Beware of spreadsheets …</a:t>
            </a:r>
          </a:p>
        </p:txBody>
      </p:sp>
    </p:spTree>
    <p:extLst>
      <p:ext uri="{BB962C8B-B14F-4D97-AF65-F5344CB8AC3E}">
        <p14:creationId xmlns:p14="http://schemas.microsoft.com/office/powerpoint/2010/main" val="3905329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3DB9714F-2875-46F6-90D1-F05CCB02E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1752600"/>
            <a:ext cx="10287000" cy="3352800"/>
          </a:xfrm>
          <a:prstGeom prst="rect">
            <a:avLst/>
          </a:prstGeom>
        </p:spPr>
      </p:pic>
      <p:sp>
        <p:nvSpPr>
          <p:cNvPr id="10" name="TextBox 9">
            <a:extLst>
              <a:ext uri="{FF2B5EF4-FFF2-40B4-BE49-F238E27FC236}">
                <a16:creationId xmlns:a16="http://schemas.microsoft.com/office/drawing/2014/main" id="{DDB6F847-BDAC-4083-AF9E-8E00B378439A}"/>
              </a:ext>
            </a:extLst>
          </p:cNvPr>
          <p:cNvSpPr txBox="1"/>
          <p:nvPr/>
        </p:nvSpPr>
        <p:spPr>
          <a:xfrm>
            <a:off x="1056904" y="1009403"/>
            <a:ext cx="4126451"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Old me before discovering Tidyverse …</a:t>
            </a:r>
          </a:p>
        </p:txBody>
      </p:sp>
    </p:spTree>
    <p:extLst>
      <p:ext uri="{BB962C8B-B14F-4D97-AF65-F5344CB8AC3E}">
        <p14:creationId xmlns:p14="http://schemas.microsoft.com/office/powerpoint/2010/main" val="1812217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3DB9714F-2875-46F6-90D1-F05CCB02E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1752600"/>
            <a:ext cx="10287000" cy="3352800"/>
          </a:xfrm>
          <a:prstGeom prst="rect">
            <a:avLst/>
          </a:prstGeom>
        </p:spPr>
      </p:pic>
      <p:sp>
        <p:nvSpPr>
          <p:cNvPr id="10" name="TextBox 9">
            <a:extLst>
              <a:ext uri="{FF2B5EF4-FFF2-40B4-BE49-F238E27FC236}">
                <a16:creationId xmlns:a16="http://schemas.microsoft.com/office/drawing/2014/main" id="{DDB6F847-BDAC-4083-AF9E-8E00B378439A}"/>
              </a:ext>
            </a:extLst>
          </p:cNvPr>
          <p:cNvSpPr txBox="1"/>
          <p:nvPr/>
        </p:nvSpPr>
        <p:spPr>
          <a:xfrm>
            <a:off x="1056904" y="1009403"/>
            <a:ext cx="4126451"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Old me before discovering Tidyverse …</a:t>
            </a:r>
          </a:p>
        </p:txBody>
      </p:sp>
      <p:pic>
        <p:nvPicPr>
          <p:cNvPr id="2" name="Picture 1" descr="A picture containing text, beverage, cup, coffee cup&#10;&#10;Description automatically generated">
            <a:extLst>
              <a:ext uri="{FF2B5EF4-FFF2-40B4-BE49-F238E27FC236}">
                <a16:creationId xmlns:a16="http://schemas.microsoft.com/office/drawing/2014/main" id="{C4100714-9B25-46B3-F61D-6576701335EE}"/>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6000" contrast="26000"/>
                    </a14:imgEffect>
                  </a14:imgLayer>
                </a14:imgProps>
              </a:ext>
              <a:ext uri="{28A0092B-C50C-407E-A947-70E740481C1C}">
                <a14:useLocalDpi xmlns:a14="http://schemas.microsoft.com/office/drawing/2010/main" val="0"/>
              </a:ext>
            </a:extLst>
          </a:blip>
          <a:srcRect l="13146" r="16966" b="13196"/>
          <a:stretch/>
        </p:blipFill>
        <p:spPr>
          <a:xfrm rot="156398">
            <a:off x="3781952" y="1844928"/>
            <a:ext cx="4125855" cy="2882543"/>
          </a:xfrm>
          <a:prstGeom prst="ellipse">
            <a:avLst/>
          </a:prstGeom>
          <a:ln>
            <a:noFill/>
          </a:ln>
          <a:effectLst>
            <a:softEdge rad="112500"/>
          </a:effectLst>
        </p:spPr>
      </p:pic>
    </p:spTree>
    <p:extLst>
      <p:ext uri="{BB962C8B-B14F-4D97-AF65-F5344CB8AC3E}">
        <p14:creationId xmlns:p14="http://schemas.microsoft.com/office/powerpoint/2010/main" val="2577937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7362E87-229D-44F0-A559-A756B7221058}"/>
              </a:ext>
            </a:extLst>
          </p:cNvPr>
          <p:cNvGrpSpPr/>
          <p:nvPr/>
        </p:nvGrpSpPr>
        <p:grpSpPr>
          <a:xfrm>
            <a:off x="462102" y="1915513"/>
            <a:ext cx="1825535" cy="1343886"/>
            <a:chOff x="296038" y="1508930"/>
            <a:chExt cx="1825535" cy="1343886"/>
          </a:xfrm>
        </p:grpSpPr>
        <p:pic>
          <p:nvPicPr>
            <p:cNvPr id="5" name="Picture 4" descr="Text, letter&#10;&#10;Description automatically generated">
              <a:extLst>
                <a:ext uri="{FF2B5EF4-FFF2-40B4-BE49-F238E27FC236}">
                  <a16:creationId xmlns:a16="http://schemas.microsoft.com/office/drawing/2014/main" id="{29E21DBA-8C93-4ECD-92C8-750DA3CBA82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388" b="70517" l="6973" r="95096">
                          <a14:foregroundMark x1="81839" y1="37328" x2="83602" y2="46034"/>
                          <a14:foregroundMark x1="83602" y1="46034" x2="89042" y2="39440"/>
                          <a14:foregroundMark x1="89042" y1="39440" x2="89962" y2="47543"/>
                          <a14:foregroundMark x1="89962" y1="47543" x2="86360" y2="54655"/>
                          <a14:foregroundMark x1="86360" y1="54655" x2="88506" y2="61767"/>
                          <a14:foregroundMark x1="88506" y1="61767" x2="84521" y2="65474"/>
                          <a14:foregroundMark x1="91954" y1="40172" x2="91111" y2="45560"/>
                          <a14:foregroundMark x1="95172" y1="53793" x2="95172" y2="53793"/>
                          <a14:foregroundMark x1="6973" y1="39267" x2="6973" y2="39267"/>
                        </a14:backgroundRemoval>
                      </a14:imgEffect>
                      <a14:imgEffect>
                        <a14:sharpenSoften amount="7000"/>
                      </a14:imgEffect>
                      <a14:imgEffect>
                        <a14:saturation sat="4000"/>
                      </a14:imgEffect>
                      <a14:imgEffect>
                        <a14:brightnessContrast contrast="23000"/>
                      </a14:imgEffect>
                    </a14:imgLayer>
                  </a14:imgProps>
                </a:ext>
                <a:ext uri="{28A0092B-C50C-407E-A947-70E740481C1C}">
                  <a14:useLocalDpi xmlns:a14="http://schemas.microsoft.com/office/drawing/2010/main" val="0"/>
                </a:ext>
              </a:extLst>
            </a:blip>
            <a:srcRect t="19775" b="23745"/>
            <a:stretch/>
          </p:blipFill>
          <p:spPr>
            <a:xfrm rot="16200000">
              <a:off x="298725" y="1532328"/>
              <a:ext cx="1317801" cy="1323175"/>
            </a:xfrm>
            <a:prstGeom prst="rect">
              <a:avLst/>
            </a:prstGeom>
          </p:spPr>
        </p:pic>
        <p:pic>
          <p:nvPicPr>
            <p:cNvPr id="6" name="Picture 5">
              <a:extLst>
                <a:ext uri="{FF2B5EF4-FFF2-40B4-BE49-F238E27FC236}">
                  <a16:creationId xmlns:a16="http://schemas.microsoft.com/office/drawing/2014/main" id="{4AAFBD91-29B7-493B-A2F9-030711A954F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5785" b="85747" l="28190" r="76207">
                          <a14:foregroundMark x1="28276" y1="26513" x2="28190" y2="28123"/>
                        </a14:backgroundRemoval>
                      </a14:imgEffect>
                      <a14:imgEffect>
                        <a14:saturation sat="0"/>
                      </a14:imgEffect>
                      <a14:imgEffect>
                        <a14:brightnessContrast contrast="16000"/>
                      </a14:imgEffect>
                    </a14:imgLayer>
                  </a14:imgProps>
                </a:ext>
              </a:extLst>
            </a:blip>
            <a:srcRect l="25970" t="20086" r="28241" b="20948"/>
            <a:stretch/>
          </p:blipFill>
          <p:spPr>
            <a:xfrm rot="11142796">
              <a:off x="1305137" y="1508930"/>
              <a:ext cx="816436" cy="591393"/>
            </a:xfrm>
            <a:prstGeom prst="rect">
              <a:avLst/>
            </a:prstGeom>
          </p:spPr>
        </p:pic>
      </p:grpSp>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8"/>
          <a:srcRect t="7019" r="15028"/>
          <a:stretch/>
        </p:blipFill>
        <p:spPr>
          <a:xfrm>
            <a:off x="9847220" y="3152926"/>
            <a:ext cx="1670592" cy="1157831"/>
          </a:xfrm>
          <a:prstGeom prst="rect">
            <a:avLst/>
          </a:prstGeom>
        </p:spPr>
      </p:pic>
      <p:pic>
        <p:nvPicPr>
          <p:cNvPr id="4" name="Picture 3">
            <a:extLst>
              <a:ext uri="{FF2B5EF4-FFF2-40B4-BE49-F238E27FC236}">
                <a16:creationId xmlns:a16="http://schemas.microsoft.com/office/drawing/2014/main" id="{003AB2E1-CA22-4D6C-8A90-91702B15A289}"/>
              </a:ext>
            </a:extLst>
          </p:cNvPr>
          <p:cNvPicPr>
            <a:picLocks noChangeAspect="1"/>
          </p:cNvPicPr>
          <p:nvPr/>
        </p:nvPicPr>
        <p:blipFill>
          <a:blip r:embed="rId9"/>
          <a:stretch>
            <a:fillRect/>
          </a:stretch>
        </p:blipFill>
        <p:spPr>
          <a:xfrm>
            <a:off x="2290692" y="4670775"/>
            <a:ext cx="568117" cy="422959"/>
          </a:xfrm>
          <a:prstGeom prst="rect">
            <a:avLst/>
          </a:prstGeom>
        </p:spPr>
      </p:pic>
      <p:pic>
        <p:nvPicPr>
          <p:cNvPr id="9" name="Picture 8">
            <a:extLst>
              <a:ext uri="{FF2B5EF4-FFF2-40B4-BE49-F238E27FC236}">
                <a16:creationId xmlns:a16="http://schemas.microsoft.com/office/drawing/2014/main" id="{289175C2-2B0B-4EBF-8550-CDAF34D9760A}"/>
              </a:ext>
            </a:extLst>
          </p:cNvPr>
          <p:cNvPicPr>
            <a:picLocks noChangeAspect="1"/>
          </p:cNvPicPr>
          <p:nvPr/>
        </p:nvPicPr>
        <p:blipFill>
          <a:blip r:embed="rId10"/>
          <a:stretch>
            <a:fillRect/>
          </a:stretch>
        </p:blipFill>
        <p:spPr>
          <a:xfrm>
            <a:off x="979794" y="4311422"/>
            <a:ext cx="545226" cy="1120315"/>
          </a:xfrm>
          <a:prstGeom prst="rect">
            <a:avLst/>
          </a:prstGeom>
        </p:spPr>
      </p:pic>
      <p:pic>
        <p:nvPicPr>
          <p:cNvPr id="10" name="Picture 9">
            <a:extLst>
              <a:ext uri="{FF2B5EF4-FFF2-40B4-BE49-F238E27FC236}">
                <a16:creationId xmlns:a16="http://schemas.microsoft.com/office/drawing/2014/main" id="{95F1DA75-63EE-4DE6-99D6-A2BC35DA8021}"/>
              </a:ext>
            </a:extLst>
          </p:cNvPr>
          <p:cNvPicPr>
            <a:picLocks noChangeAspect="1"/>
          </p:cNvPicPr>
          <p:nvPr/>
        </p:nvPicPr>
        <p:blipFill>
          <a:blip r:embed="rId11"/>
          <a:stretch>
            <a:fillRect/>
          </a:stretch>
        </p:blipFill>
        <p:spPr>
          <a:xfrm>
            <a:off x="1609651" y="4547065"/>
            <a:ext cx="545225" cy="1093339"/>
          </a:xfrm>
          <a:prstGeom prst="rect">
            <a:avLst/>
          </a:prstGeom>
        </p:spPr>
      </p:pic>
      <p:cxnSp>
        <p:nvCxnSpPr>
          <p:cNvPr id="13" name="Straight Arrow Connector 12">
            <a:extLst>
              <a:ext uri="{FF2B5EF4-FFF2-40B4-BE49-F238E27FC236}">
                <a16:creationId xmlns:a16="http://schemas.microsoft.com/office/drawing/2014/main" id="{3BD4DBBA-FC01-4C66-8FAF-4A032B068B1B}"/>
              </a:ext>
            </a:extLst>
          </p:cNvPr>
          <p:cNvCxnSpPr/>
          <p:nvPr/>
        </p:nvCxnSpPr>
        <p:spPr>
          <a:xfrm>
            <a:off x="1980491" y="3096237"/>
            <a:ext cx="0" cy="130903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03E3FCFA-16D8-43FD-B7B5-70EFDD46ABD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1614774" y="3376792"/>
            <a:ext cx="564206" cy="541037"/>
          </a:xfrm>
          <a:prstGeom prst="rect">
            <a:avLst/>
          </a:prstGeom>
        </p:spPr>
      </p:pic>
      <p:sp>
        <p:nvSpPr>
          <p:cNvPr id="14" name="TextBox 13">
            <a:extLst>
              <a:ext uri="{FF2B5EF4-FFF2-40B4-BE49-F238E27FC236}">
                <a16:creationId xmlns:a16="http://schemas.microsoft.com/office/drawing/2014/main" id="{3DD369DA-5917-4F2C-ADEB-4A85E0521D0A}"/>
              </a:ext>
            </a:extLst>
          </p:cNvPr>
          <p:cNvSpPr txBox="1"/>
          <p:nvPr/>
        </p:nvSpPr>
        <p:spPr>
          <a:xfrm>
            <a:off x="1928915" y="3891907"/>
            <a:ext cx="1418978" cy="338554"/>
          </a:xfrm>
          <a:prstGeom prst="rect">
            <a:avLst/>
          </a:prstGeom>
          <a:noFill/>
        </p:spPr>
        <p:txBody>
          <a:bodyPr wrap="none" rtlCol="0">
            <a:spAutoFit/>
          </a:bodyPr>
          <a:lstStyle/>
          <a:p>
            <a:r>
              <a:rPr lang="en-US" sz="1600" dirty="0">
                <a:latin typeface="JetBrains Mono" panose="02000009000000000000" pitchFamily="49" charset="0"/>
                <a:cs typeface="JetBrains Mono" panose="02000009000000000000" pitchFamily="49" charset="0"/>
              </a:rPr>
              <a:t>digitalize</a:t>
            </a:r>
          </a:p>
        </p:txBody>
      </p:sp>
      <p:sp>
        <p:nvSpPr>
          <p:cNvPr id="15" name="TextBox 14">
            <a:extLst>
              <a:ext uri="{FF2B5EF4-FFF2-40B4-BE49-F238E27FC236}">
                <a16:creationId xmlns:a16="http://schemas.microsoft.com/office/drawing/2014/main" id="{705D5150-7D66-47E4-B160-076436326319}"/>
              </a:ext>
            </a:extLst>
          </p:cNvPr>
          <p:cNvSpPr txBox="1"/>
          <p:nvPr/>
        </p:nvSpPr>
        <p:spPr>
          <a:xfrm>
            <a:off x="1851297" y="1410907"/>
            <a:ext cx="1789272" cy="338554"/>
          </a:xfrm>
          <a:prstGeom prst="rect">
            <a:avLst/>
          </a:prstGeom>
          <a:noFill/>
        </p:spPr>
        <p:txBody>
          <a:bodyPr wrap="none" rtlCol="0">
            <a:spAutoFit/>
          </a:bodyPr>
          <a:lstStyle/>
          <a:p>
            <a:pPr algn="ctr"/>
            <a:r>
              <a:rPr lang="en-US" sz="1600" b="1" u="sng" dirty="0">
                <a:latin typeface="JetBrains Mono" panose="02000009000000000000" pitchFamily="49" charset="0"/>
                <a:cs typeface="JetBrains Mono" panose="02000009000000000000" pitchFamily="49" charset="0"/>
              </a:rPr>
              <a:t>Original data</a:t>
            </a:r>
          </a:p>
        </p:txBody>
      </p:sp>
      <p:pic>
        <p:nvPicPr>
          <p:cNvPr id="16" name="Picture 15">
            <a:extLst>
              <a:ext uri="{FF2B5EF4-FFF2-40B4-BE49-F238E27FC236}">
                <a16:creationId xmlns:a16="http://schemas.microsoft.com/office/drawing/2014/main" id="{78F336CE-BBC1-4EC2-937F-B6F0F7BF9CA5}"/>
              </a:ext>
            </a:extLst>
          </p:cNvPr>
          <p:cNvPicPr>
            <a:picLocks noChangeAspect="1"/>
          </p:cNvPicPr>
          <p:nvPr/>
        </p:nvPicPr>
        <p:blipFill>
          <a:blip r:embed="rId14"/>
          <a:stretch>
            <a:fillRect/>
          </a:stretch>
        </p:blipFill>
        <p:spPr>
          <a:xfrm>
            <a:off x="3154211" y="1990995"/>
            <a:ext cx="1283444" cy="577403"/>
          </a:xfrm>
          <a:prstGeom prst="rect">
            <a:avLst/>
          </a:prstGeom>
        </p:spPr>
      </p:pic>
      <p:sp>
        <p:nvSpPr>
          <p:cNvPr id="19" name="TextBox 18">
            <a:extLst>
              <a:ext uri="{FF2B5EF4-FFF2-40B4-BE49-F238E27FC236}">
                <a16:creationId xmlns:a16="http://schemas.microsoft.com/office/drawing/2014/main" id="{F5F7E481-ECD2-48A1-935C-48C795F44F05}"/>
              </a:ext>
            </a:extLst>
          </p:cNvPr>
          <p:cNvSpPr txBox="1"/>
          <p:nvPr/>
        </p:nvSpPr>
        <p:spPr>
          <a:xfrm>
            <a:off x="1433339" y="2721007"/>
            <a:ext cx="1425470" cy="338554"/>
          </a:xfrm>
          <a:prstGeom prst="rect">
            <a:avLst/>
          </a:prstGeom>
          <a:noFill/>
        </p:spPr>
        <p:txBody>
          <a:bodyPr wrap="square">
            <a:spAutoFit/>
          </a:bodyPr>
          <a:lstStyle/>
          <a:p>
            <a:r>
              <a:rPr lang="en-US" sz="1600" dirty="0">
                <a:latin typeface="JetBrains Mono" panose="02000009000000000000" pitchFamily="49" charset="0"/>
                <a:cs typeface="JetBrains Mono" panose="02000009000000000000" pitchFamily="49" charset="0"/>
              </a:rPr>
              <a:t>hand notes</a:t>
            </a:r>
          </a:p>
        </p:txBody>
      </p:sp>
      <p:sp>
        <p:nvSpPr>
          <p:cNvPr id="21" name="TextBox 20">
            <a:extLst>
              <a:ext uri="{FF2B5EF4-FFF2-40B4-BE49-F238E27FC236}">
                <a16:creationId xmlns:a16="http://schemas.microsoft.com/office/drawing/2014/main" id="{0A89D239-00C8-4749-825B-54421977D1BF}"/>
              </a:ext>
            </a:extLst>
          </p:cNvPr>
          <p:cNvSpPr txBox="1"/>
          <p:nvPr/>
        </p:nvSpPr>
        <p:spPr>
          <a:xfrm>
            <a:off x="2763325" y="2458218"/>
            <a:ext cx="1821576" cy="584775"/>
          </a:xfrm>
          <a:prstGeom prst="rect">
            <a:avLst/>
          </a:prstGeom>
          <a:noFill/>
        </p:spPr>
        <p:txBody>
          <a:bodyPr wrap="square">
            <a:spAutoFit/>
          </a:bodyPr>
          <a:lstStyle/>
          <a:p>
            <a:pPr algn="ctr"/>
            <a:r>
              <a:rPr lang="en-US" sz="1600" dirty="0">
                <a:latin typeface="JetBrains Mono" panose="02000009000000000000" pitchFamily="49" charset="0"/>
                <a:cs typeface="JetBrains Mono" panose="02000009000000000000" pitchFamily="49" charset="0"/>
              </a:rPr>
              <a:t>original outputs</a:t>
            </a:r>
          </a:p>
        </p:txBody>
      </p:sp>
      <p:pic>
        <p:nvPicPr>
          <p:cNvPr id="23" name="Graphic 22" descr="Add with solid fill">
            <a:extLst>
              <a:ext uri="{FF2B5EF4-FFF2-40B4-BE49-F238E27FC236}">
                <a16:creationId xmlns:a16="http://schemas.microsoft.com/office/drawing/2014/main" id="{52C3F3BB-56D0-4639-A1E9-A0ADE3087AB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49424" y="2232872"/>
            <a:ext cx="254918" cy="254918"/>
          </a:xfrm>
          <a:prstGeom prst="rect">
            <a:avLst/>
          </a:prstGeom>
        </p:spPr>
      </p:pic>
      <p:sp>
        <p:nvSpPr>
          <p:cNvPr id="24" name="TextBox 23">
            <a:extLst>
              <a:ext uri="{FF2B5EF4-FFF2-40B4-BE49-F238E27FC236}">
                <a16:creationId xmlns:a16="http://schemas.microsoft.com/office/drawing/2014/main" id="{2B923685-0130-49D2-979F-55EF731E9B21}"/>
              </a:ext>
            </a:extLst>
          </p:cNvPr>
          <p:cNvSpPr txBox="1"/>
          <p:nvPr/>
        </p:nvSpPr>
        <p:spPr>
          <a:xfrm>
            <a:off x="5626327" y="2487790"/>
            <a:ext cx="2036135" cy="584775"/>
          </a:xfrm>
          <a:prstGeom prst="rect">
            <a:avLst/>
          </a:prstGeom>
          <a:noFill/>
        </p:spPr>
        <p:txBody>
          <a:bodyPr wrap="none" rtlCol="0">
            <a:spAutoFit/>
          </a:bodyPr>
          <a:lstStyle/>
          <a:p>
            <a:pPr algn="ctr"/>
            <a:r>
              <a:rPr lang="en-US" sz="1600" b="1" u="sng" dirty="0">
                <a:latin typeface="JetBrains Mono" panose="02000009000000000000" pitchFamily="49" charset="0"/>
                <a:cs typeface="JetBrains Mono" panose="02000009000000000000" pitchFamily="49" charset="0"/>
              </a:rPr>
              <a:t>Cleaned data</a:t>
            </a:r>
          </a:p>
          <a:p>
            <a:pPr algn="ctr"/>
            <a:r>
              <a:rPr lang="en-US" sz="1600" u="sng" dirty="0">
                <a:latin typeface="JetBrains Mono" panose="02000009000000000000" pitchFamily="49" charset="0"/>
                <a:cs typeface="JetBrains Mono" panose="02000009000000000000" pitchFamily="49" charset="0"/>
              </a:rPr>
              <a:t>ready for stats</a:t>
            </a:r>
          </a:p>
        </p:txBody>
      </p:sp>
      <p:sp>
        <p:nvSpPr>
          <p:cNvPr id="25" name="TextBox 24">
            <a:extLst>
              <a:ext uri="{FF2B5EF4-FFF2-40B4-BE49-F238E27FC236}">
                <a16:creationId xmlns:a16="http://schemas.microsoft.com/office/drawing/2014/main" id="{29EF25C8-D85B-4282-942D-21ECB6F9B523}"/>
              </a:ext>
            </a:extLst>
          </p:cNvPr>
          <p:cNvSpPr txBox="1"/>
          <p:nvPr/>
        </p:nvSpPr>
        <p:spPr>
          <a:xfrm>
            <a:off x="9541017" y="2713059"/>
            <a:ext cx="2282997" cy="338554"/>
          </a:xfrm>
          <a:prstGeom prst="rect">
            <a:avLst/>
          </a:prstGeom>
          <a:noFill/>
        </p:spPr>
        <p:txBody>
          <a:bodyPr wrap="none" rtlCol="0">
            <a:spAutoFit/>
          </a:bodyPr>
          <a:lstStyle/>
          <a:p>
            <a:pPr algn="ctr"/>
            <a:r>
              <a:rPr lang="en-US" sz="1600" b="1" u="sng" dirty="0">
                <a:latin typeface="JetBrains Mono" panose="02000009000000000000" pitchFamily="49" charset="0"/>
                <a:cs typeface="JetBrains Mono" panose="02000009000000000000" pitchFamily="49" charset="0"/>
              </a:rPr>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E591E0C-E53D-41B7-A3E4-F2ACF5D72C6C}"/>
              </a:ext>
            </a:extLst>
          </p:cNvPr>
          <p:cNvCxnSpPr>
            <a:cxnSpLocks/>
          </p:cNvCxnSpPr>
          <p:nvPr/>
        </p:nvCxnSpPr>
        <p:spPr>
          <a:xfrm>
            <a:off x="3995303" y="2982011"/>
            <a:ext cx="1226326" cy="48063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9C9BA7F-0AC3-44F1-ADD5-69C46A5CEB06}"/>
              </a:ext>
            </a:extLst>
          </p:cNvPr>
          <p:cNvCxnSpPr>
            <a:cxnSpLocks/>
          </p:cNvCxnSpPr>
          <p:nvPr/>
        </p:nvCxnSpPr>
        <p:spPr>
          <a:xfrm flipV="1">
            <a:off x="3155435" y="3970960"/>
            <a:ext cx="2138460" cy="88245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7AF28907-409D-42E0-9B3D-2CF56A9111D2}"/>
              </a:ext>
            </a:extLst>
          </p:cNvPr>
          <p:cNvSpPr/>
          <p:nvPr/>
        </p:nvSpPr>
        <p:spPr>
          <a:xfrm>
            <a:off x="7981397" y="3842147"/>
            <a:ext cx="1764384" cy="62653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JetBrains Mono" panose="02000009000000000000" pitchFamily="49" charset="0"/>
                <a:cs typeface="JetBrains Mono" panose="02000009000000000000" pitchFamily="49" charset="0"/>
              </a:rPr>
              <a:t>Data analysis</a:t>
            </a:r>
          </a:p>
        </p:txBody>
      </p:sp>
      <p:pic>
        <p:nvPicPr>
          <p:cNvPr id="37" name="Picture 36">
            <a:extLst>
              <a:ext uri="{FF2B5EF4-FFF2-40B4-BE49-F238E27FC236}">
                <a16:creationId xmlns:a16="http://schemas.microsoft.com/office/drawing/2014/main" id="{DDE610F5-DF89-483C-B6B8-AD195A872C30}"/>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4198294" y="2950529"/>
            <a:ext cx="564206" cy="541037"/>
          </a:xfrm>
          <a:prstGeom prst="rect">
            <a:avLst/>
          </a:prstGeom>
        </p:spPr>
      </p:pic>
      <p:pic>
        <p:nvPicPr>
          <p:cNvPr id="39" name="Picture 38">
            <a:extLst>
              <a:ext uri="{FF2B5EF4-FFF2-40B4-BE49-F238E27FC236}">
                <a16:creationId xmlns:a16="http://schemas.microsoft.com/office/drawing/2014/main" id="{72B91F9F-2F5B-449E-9429-A3682FF30B8D}"/>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3985983" y="4030405"/>
            <a:ext cx="564206" cy="541037"/>
          </a:xfrm>
          <a:prstGeom prst="rect">
            <a:avLst/>
          </a:prstGeom>
        </p:spPr>
      </p:pic>
      <p:sp>
        <p:nvSpPr>
          <p:cNvPr id="38" name="Rectangle: Rounded Corners 37">
            <a:extLst>
              <a:ext uri="{FF2B5EF4-FFF2-40B4-BE49-F238E27FC236}">
                <a16:creationId xmlns:a16="http://schemas.microsoft.com/office/drawing/2014/main" id="{79F7763F-FAFE-4373-9C81-7C12E543C8D4}"/>
              </a:ext>
            </a:extLst>
          </p:cNvPr>
          <p:cNvSpPr/>
          <p:nvPr/>
        </p:nvSpPr>
        <p:spPr>
          <a:xfrm>
            <a:off x="3489898" y="3385057"/>
            <a:ext cx="1351355" cy="695775"/>
          </a:xfrm>
          <a:prstGeom prst="roundRect">
            <a:avLst/>
          </a:prstGeom>
          <a:solidFill>
            <a:srgbClr val="21A36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JetBrains Mono" panose="02000009000000000000" pitchFamily="49" charset="0"/>
                <a:cs typeface="JetBrains Mono" panose="02000009000000000000" pitchFamily="49" charset="0"/>
              </a:rPr>
              <a:t>Data</a:t>
            </a:r>
          </a:p>
          <a:p>
            <a:pPr algn="ctr"/>
            <a:r>
              <a:rPr lang="en-US" sz="1600" dirty="0">
                <a:solidFill>
                  <a:schemeClr val="bg1"/>
                </a:solidFill>
                <a:latin typeface="JetBrains Mono" panose="02000009000000000000" pitchFamily="49" charset="0"/>
                <a:cs typeface="JetBrains Mono" panose="02000009000000000000" pitchFamily="49" charset="0"/>
              </a:rPr>
              <a:t>wrangling</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925253" cy="338554"/>
          </a:xfrm>
          <a:prstGeom prst="rect">
            <a:avLst/>
          </a:prstGeom>
          <a:noFill/>
        </p:spPr>
        <p:txBody>
          <a:bodyPr wrap="none" rtlCol="0">
            <a:spAutoFit/>
          </a:bodyPr>
          <a:lstStyle/>
          <a:p>
            <a:r>
              <a:rPr lang="en-US" sz="1600" dirty="0">
                <a:latin typeface="JetBrains Mono" panose="02000009000000000000" pitchFamily="49" charset="0"/>
                <a:cs typeface="JetBrains Mono" panose="02000009000000000000" pitchFamily="49" charset="0"/>
              </a:rPr>
              <a:t>script</a:t>
            </a:r>
          </a:p>
        </p:txBody>
      </p:sp>
      <p:pic>
        <p:nvPicPr>
          <p:cNvPr id="34" name="Picture 33">
            <a:extLst>
              <a:ext uri="{FF2B5EF4-FFF2-40B4-BE49-F238E27FC236}">
                <a16:creationId xmlns:a16="http://schemas.microsoft.com/office/drawing/2014/main" id="{2EBC92C3-BC50-4C27-AFD8-498588564D0A}"/>
              </a:ext>
            </a:extLst>
          </p:cNvPr>
          <p:cNvPicPr>
            <a:picLocks noChangeAspect="1"/>
          </p:cNvPicPr>
          <p:nvPr/>
        </p:nvPicPr>
        <p:blipFill>
          <a:blip r:embed="rId19">
            <a:duotone>
              <a:schemeClr val="accent6">
                <a:shade val="45000"/>
                <a:satMod val="135000"/>
              </a:schemeClr>
              <a:prstClr val="white"/>
            </a:duotone>
            <a:extLst>
              <a:ext uri="{BEBA8EAE-BF5A-486C-A8C5-ECC9F3942E4B}">
                <a14:imgProps xmlns:a14="http://schemas.microsoft.com/office/drawing/2010/main">
                  <a14:imgLayer r:embed="rId20">
                    <a14:imgEffect>
                      <a14:backgroundRemoval t="1477" b="96414" l="1477" r="98101">
                        <a14:foregroundMark x1="5063" y1="58439" x2="9494" y2="57384"/>
                        <a14:foregroundMark x1="45148" y1="96835" x2="41983" y2="90928"/>
                        <a14:foregroundMark x1="92827" y1="5485" x2="89662" y2="7173"/>
                        <a14:foregroundMark x1="1477" y1="57384" x2="1477" y2="57384"/>
                        <a14:foregroundMark x1="98312" y1="7595" x2="98312" y2="7595"/>
                        <a14:foregroundMark x1="91772" y1="1477" x2="91772" y2="1477"/>
                      </a14:backgroundRemoval>
                    </a14:imgEffect>
                  </a14:imgLayer>
                </a14:imgProps>
              </a:ext>
            </a:extLst>
          </a:blip>
          <a:stretch>
            <a:fillRect/>
          </a:stretch>
        </p:blipFill>
        <p:spPr>
          <a:xfrm rot="417786">
            <a:off x="1184428" y="3479337"/>
            <a:ext cx="270135" cy="270135"/>
          </a:xfrm>
          <a:prstGeom prst="rect">
            <a:avLst/>
          </a:prstGeom>
        </p:spPr>
      </p:pic>
      <p:sp>
        <p:nvSpPr>
          <p:cNvPr id="3" name="Title 1">
            <a:extLst>
              <a:ext uri="{FF2B5EF4-FFF2-40B4-BE49-F238E27FC236}">
                <a16:creationId xmlns:a16="http://schemas.microsoft.com/office/drawing/2014/main" id="{6024C9DE-041D-BCBC-0B3E-5E137E529E97}"/>
              </a:ext>
            </a:extLst>
          </p:cNvPr>
          <p:cNvSpPr txBox="1">
            <a:spLocks/>
          </p:cNvSpPr>
          <p:nvPr/>
        </p:nvSpPr>
        <p:spPr>
          <a:xfrm>
            <a:off x="990600" y="517525"/>
            <a:ext cx="10515600" cy="13255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1F63B6"/>
                </a:solidFill>
                <a:latin typeface="Franklin Gothic Demi Cond" panose="020B0706030402020204" pitchFamily="34" charset="0"/>
                <a:ea typeface="Roboto" panose="02000000000000000000" pitchFamily="2" charset="0"/>
                <a:cs typeface="JetBrains Mono Thin" panose="02000009000000000000" pitchFamily="49" charset="0"/>
              </a:rPr>
              <a:t>R is for “Reproducible”</a:t>
            </a:r>
          </a:p>
        </p:txBody>
      </p:sp>
    </p:spTree>
    <p:extLst>
      <p:ext uri="{BB962C8B-B14F-4D97-AF65-F5344CB8AC3E}">
        <p14:creationId xmlns:p14="http://schemas.microsoft.com/office/powerpoint/2010/main" val="2292725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7362E87-229D-44F0-A559-A756B7221058}"/>
              </a:ext>
            </a:extLst>
          </p:cNvPr>
          <p:cNvGrpSpPr/>
          <p:nvPr/>
        </p:nvGrpSpPr>
        <p:grpSpPr>
          <a:xfrm>
            <a:off x="462102" y="1915513"/>
            <a:ext cx="1825535" cy="1343886"/>
            <a:chOff x="296038" y="1508930"/>
            <a:chExt cx="1825535" cy="1343886"/>
          </a:xfrm>
        </p:grpSpPr>
        <p:pic>
          <p:nvPicPr>
            <p:cNvPr id="5" name="Picture 4" descr="Text, letter&#10;&#10;Description automatically generated">
              <a:extLst>
                <a:ext uri="{FF2B5EF4-FFF2-40B4-BE49-F238E27FC236}">
                  <a16:creationId xmlns:a16="http://schemas.microsoft.com/office/drawing/2014/main" id="{29E21DBA-8C93-4ECD-92C8-750DA3CBA82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388" b="70517" l="6973" r="95096">
                          <a14:foregroundMark x1="81839" y1="37328" x2="83602" y2="46034"/>
                          <a14:foregroundMark x1="83602" y1="46034" x2="89042" y2="39440"/>
                          <a14:foregroundMark x1="89042" y1="39440" x2="89962" y2="47543"/>
                          <a14:foregroundMark x1="89962" y1="47543" x2="86360" y2="54655"/>
                          <a14:foregroundMark x1="86360" y1="54655" x2="88506" y2="61767"/>
                          <a14:foregroundMark x1="88506" y1="61767" x2="84521" y2="65474"/>
                          <a14:foregroundMark x1="91954" y1="40172" x2="91111" y2="45560"/>
                          <a14:foregroundMark x1="95172" y1="53793" x2="95172" y2="53793"/>
                          <a14:foregroundMark x1="6973" y1="39267" x2="6973" y2="39267"/>
                        </a14:backgroundRemoval>
                      </a14:imgEffect>
                      <a14:imgEffect>
                        <a14:sharpenSoften amount="7000"/>
                      </a14:imgEffect>
                      <a14:imgEffect>
                        <a14:saturation sat="4000"/>
                      </a14:imgEffect>
                      <a14:imgEffect>
                        <a14:brightnessContrast contrast="23000"/>
                      </a14:imgEffect>
                    </a14:imgLayer>
                  </a14:imgProps>
                </a:ext>
                <a:ext uri="{28A0092B-C50C-407E-A947-70E740481C1C}">
                  <a14:useLocalDpi xmlns:a14="http://schemas.microsoft.com/office/drawing/2010/main" val="0"/>
                </a:ext>
              </a:extLst>
            </a:blip>
            <a:srcRect t="19775" b="23745"/>
            <a:stretch/>
          </p:blipFill>
          <p:spPr>
            <a:xfrm rot="16200000">
              <a:off x="298725" y="1532328"/>
              <a:ext cx="1317801" cy="1323175"/>
            </a:xfrm>
            <a:prstGeom prst="rect">
              <a:avLst/>
            </a:prstGeom>
          </p:spPr>
        </p:pic>
        <p:pic>
          <p:nvPicPr>
            <p:cNvPr id="6" name="Picture 5">
              <a:extLst>
                <a:ext uri="{FF2B5EF4-FFF2-40B4-BE49-F238E27FC236}">
                  <a16:creationId xmlns:a16="http://schemas.microsoft.com/office/drawing/2014/main" id="{4AAFBD91-29B7-493B-A2F9-030711A954F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5785" b="85747" l="28190" r="76207">
                          <a14:foregroundMark x1="28276" y1="26513" x2="28190" y2="28123"/>
                        </a14:backgroundRemoval>
                      </a14:imgEffect>
                      <a14:imgEffect>
                        <a14:saturation sat="0"/>
                      </a14:imgEffect>
                      <a14:imgEffect>
                        <a14:brightnessContrast contrast="16000"/>
                      </a14:imgEffect>
                    </a14:imgLayer>
                  </a14:imgProps>
                </a:ext>
              </a:extLst>
            </a:blip>
            <a:srcRect l="25970" t="20086" r="28241" b="20948"/>
            <a:stretch/>
          </p:blipFill>
          <p:spPr>
            <a:xfrm rot="11142796">
              <a:off x="1305137" y="1508930"/>
              <a:ext cx="816436" cy="591393"/>
            </a:xfrm>
            <a:prstGeom prst="rect">
              <a:avLst/>
            </a:prstGeom>
          </p:spPr>
        </p:pic>
      </p:grpSp>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8"/>
          <a:srcRect t="7019" r="15028"/>
          <a:stretch/>
        </p:blipFill>
        <p:spPr>
          <a:xfrm>
            <a:off x="9847220" y="3152926"/>
            <a:ext cx="1670592" cy="1157831"/>
          </a:xfrm>
          <a:prstGeom prst="rect">
            <a:avLst/>
          </a:prstGeom>
        </p:spPr>
      </p:pic>
      <p:pic>
        <p:nvPicPr>
          <p:cNvPr id="4" name="Picture 3">
            <a:extLst>
              <a:ext uri="{FF2B5EF4-FFF2-40B4-BE49-F238E27FC236}">
                <a16:creationId xmlns:a16="http://schemas.microsoft.com/office/drawing/2014/main" id="{003AB2E1-CA22-4D6C-8A90-91702B15A289}"/>
              </a:ext>
            </a:extLst>
          </p:cNvPr>
          <p:cNvPicPr>
            <a:picLocks noChangeAspect="1"/>
          </p:cNvPicPr>
          <p:nvPr/>
        </p:nvPicPr>
        <p:blipFill>
          <a:blip r:embed="rId9"/>
          <a:stretch>
            <a:fillRect/>
          </a:stretch>
        </p:blipFill>
        <p:spPr>
          <a:xfrm>
            <a:off x="2290692" y="4670775"/>
            <a:ext cx="568117" cy="422959"/>
          </a:xfrm>
          <a:prstGeom prst="rect">
            <a:avLst/>
          </a:prstGeom>
        </p:spPr>
      </p:pic>
      <p:pic>
        <p:nvPicPr>
          <p:cNvPr id="9" name="Picture 8">
            <a:extLst>
              <a:ext uri="{FF2B5EF4-FFF2-40B4-BE49-F238E27FC236}">
                <a16:creationId xmlns:a16="http://schemas.microsoft.com/office/drawing/2014/main" id="{289175C2-2B0B-4EBF-8550-CDAF34D9760A}"/>
              </a:ext>
            </a:extLst>
          </p:cNvPr>
          <p:cNvPicPr>
            <a:picLocks noChangeAspect="1"/>
          </p:cNvPicPr>
          <p:nvPr/>
        </p:nvPicPr>
        <p:blipFill>
          <a:blip r:embed="rId10"/>
          <a:stretch>
            <a:fillRect/>
          </a:stretch>
        </p:blipFill>
        <p:spPr>
          <a:xfrm>
            <a:off x="979794" y="4311422"/>
            <a:ext cx="545226" cy="1120315"/>
          </a:xfrm>
          <a:prstGeom prst="rect">
            <a:avLst/>
          </a:prstGeom>
        </p:spPr>
      </p:pic>
      <p:pic>
        <p:nvPicPr>
          <p:cNvPr id="10" name="Picture 9">
            <a:extLst>
              <a:ext uri="{FF2B5EF4-FFF2-40B4-BE49-F238E27FC236}">
                <a16:creationId xmlns:a16="http://schemas.microsoft.com/office/drawing/2014/main" id="{95F1DA75-63EE-4DE6-99D6-A2BC35DA8021}"/>
              </a:ext>
            </a:extLst>
          </p:cNvPr>
          <p:cNvPicPr>
            <a:picLocks noChangeAspect="1"/>
          </p:cNvPicPr>
          <p:nvPr/>
        </p:nvPicPr>
        <p:blipFill>
          <a:blip r:embed="rId11"/>
          <a:stretch>
            <a:fillRect/>
          </a:stretch>
        </p:blipFill>
        <p:spPr>
          <a:xfrm>
            <a:off x="1609651" y="4547065"/>
            <a:ext cx="545225" cy="1093339"/>
          </a:xfrm>
          <a:prstGeom prst="rect">
            <a:avLst/>
          </a:prstGeom>
        </p:spPr>
      </p:pic>
      <p:cxnSp>
        <p:nvCxnSpPr>
          <p:cNvPr id="13" name="Straight Arrow Connector 12">
            <a:extLst>
              <a:ext uri="{FF2B5EF4-FFF2-40B4-BE49-F238E27FC236}">
                <a16:creationId xmlns:a16="http://schemas.microsoft.com/office/drawing/2014/main" id="{3BD4DBBA-FC01-4C66-8FAF-4A032B068B1B}"/>
              </a:ext>
            </a:extLst>
          </p:cNvPr>
          <p:cNvCxnSpPr/>
          <p:nvPr/>
        </p:nvCxnSpPr>
        <p:spPr>
          <a:xfrm>
            <a:off x="1980491" y="3096237"/>
            <a:ext cx="0" cy="130903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03E3FCFA-16D8-43FD-B7B5-70EFDD46ABD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1614774" y="3376792"/>
            <a:ext cx="564206" cy="541037"/>
          </a:xfrm>
          <a:prstGeom prst="rect">
            <a:avLst/>
          </a:prstGeom>
        </p:spPr>
      </p:pic>
      <p:sp>
        <p:nvSpPr>
          <p:cNvPr id="14" name="TextBox 13">
            <a:extLst>
              <a:ext uri="{FF2B5EF4-FFF2-40B4-BE49-F238E27FC236}">
                <a16:creationId xmlns:a16="http://schemas.microsoft.com/office/drawing/2014/main" id="{3DD369DA-5917-4F2C-ADEB-4A85E0521D0A}"/>
              </a:ext>
            </a:extLst>
          </p:cNvPr>
          <p:cNvSpPr txBox="1"/>
          <p:nvPr/>
        </p:nvSpPr>
        <p:spPr>
          <a:xfrm>
            <a:off x="1928915" y="3891907"/>
            <a:ext cx="1418978" cy="338554"/>
          </a:xfrm>
          <a:prstGeom prst="rect">
            <a:avLst/>
          </a:prstGeom>
          <a:noFill/>
        </p:spPr>
        <p:txBody>
          <a:bodyPr wrap="none" rtlCol="0">
            <a:spAutoFit/>
          </a:bodyPr>
          <a:lstStyle/>
          <a:p>
            <a:r>
              <a:rPr lang="en-US" sz="1600" dirty="0">
                <a:latin typeface="JetBrains Mono" panose="02000009000000000000" pitchFamily="49" charset="0"/>
                <a:cs typeface="JetBrains Mono" panose="02000009000000000000" pitchFamily="49" charset="0"/>
              </a:rPr>
              <a:t>digitalize</a:t>
            </a:r>
          </a:p>
        </p:txBody>
      </p:sp>
      <p:sp>
        <p:nvSpPr>
          <p:cNvPr id="15" name="TextBox 14">
            <a:extLst>
              <a:ext uri="{FF2B5EF4-FFF2-40B4-BE49-F238E27FC236}">
                <a16:creationId xmlns:a16="http://schemas.microsoft.com/office/drawing/2014/main" id="{705D5150-7D66-47E4-B160-076436326319}"/>
              </a:ext>
            </a:extLst>
          </p:cNvPr>
          <p:cNvSpPr txBox="1"/>
          <p:nvPr/>
        </p:nvSpPr>
        <p:spPr>
          <a:xfrm>
            <a:off x="1851297" y="1410907"/>
            <a:ext cx="1789272" cy="338554"/>
          </a:xfrm>
          <a:prstGeom prst="rect">
            <a:avLst/>
          </a:prstGeom>
          <a:noFill/>
        </p:spPr>
        <p:txBody>
          <a:bodyPr wrap="none" rtlCol="0">
            <a:spAutoFit/>
          </a:bodyPr>
          <a:lstStyle/>
          <a:p>
            <a:pPr algn="ctr"/>
            <a:r>
              <a:rPr lang="en-US" sz="1600" b="1" u="sng" dirty="0">
                <a:latin typeface="JetBrains Mono" panose="02000009000000000000" pitchFamily="49" charset="0"/>
                <a:cs typeface="JetBrains Mono" panose="02000009000000000000" pitchFamily="49" charset="0"/>
              </a:rPr>
              <a:t>Original data</a:t>
            </a:r>
          </a:p>
        </p:txBody>
      </p:sp>
      <p:pic>
        <p:nvPicPr>
          <p:cNvPr id="16" name="Picture 15">
            <a:extLst>
              <a:ext uri="{FF2B5EF4-FFF2-40B4-BE49-F238E27FC236}">
                <a16:creationId xmlns:a16="http://schemas.microsoft.com/office/drawing/2014/main" id="{78F336CE-BBC1-4EC2-937F-B6F0F7BF9CA5}"/>
              </a:ext>
            </a:extLst>
          </p:cNvPr>
          <p:cNvPicPr>
            <a:picLocks noChangeAspect="1"/>
          </p:cNvPicPr>
          <p:nvPr/>
        </p:nvPicPr>
        <p:blipFill>
          <a:blip r:embed="rId14"/>
          <a:stretch>
            <a:fillRect/>
          </a:stretch>
        </p:blipFill>
        <p:spPr>
          <a:xfrm>
            <a:off x="3154211" y="1990995"/>
            <a:ext cx="1283444" cy="577403"/>
          </a:xfrm>
          <a:prstGeom prst="rect">
            <a:avLst/>
          </a:prstGeom>
        </p:spPr>
      </p:pic>
      <p:sp>
        <p:nvSpPr>
          <p:cNvPr id="19" name="TextBox 18">
            <a:extLst>
              <a:ext uri="{FF2B5EF4-FFF2-40B4-BE49-F238E27FC236}">
                <a16:creationId xmlns:a16="http://schemas.microsoft.com/office/drawing/2014/main" id="{F5F7E481-ECD2-48A1-935C-48C795F44F05}"/>
              </a:ext>
            </a:extLst>
          </p:cNvPr>
          <p:cNvSpPr txBox="1"/>
          <p:nvPr/>
        </p:nvSpPr>
        <p:spPr>
          <a:xfrm>
            <a:off x="1433339" y="2721007"/>
            <a:ext cx="1425470" cy="338554"/>
          </a:xfrm>
          <a:prstGeom prst="rect">
            <a:avLst/>
          </a:prstGeom>
          <a:noFill/>
        </p:spPr>
        <p:txBody>
          <a:bodyPr wrap="square">
            <a:spAutoFit/>
          </a:bodyPr>
          <a:lstStyle/>
          <a:p>
            <a:r>
              <a:rPr lang="en-US" sz="1600" dirty="0">
                <a:latin typeface="JetBrains Mono" panose="02000009000000000000" pitchFamily="49" charset="0"/>
                <a:cs typeface="JetBrains Mono" panose="02000009000000000000" pitchFamily="49" charset="0"/>
              </a:rPr>
              <a:t>hand notes</a:t>
            </a:r>
          </a:p>
        </p:txBody>
      </p:sp>
      <p:sp>
        <p:nvSpPr>
          <p:cNvPr id="21" name="TextBox 20">
            <a:extLst>
              <a:ext uri="{FF2B5EF4-FFF2-40B4-BE49-F238E27FC236}">
                <a16:creationId xmlns:a16="http://schemas.microsoft.com/office/drawing/2014/main" id="{0A89D239-00C8-4749-825B-54421977D1BF}"/>
              </a:ext>
            </a:extLst>
          </p:cNvPr>
          <p:cNvSpPr txBox="1"/>
          <p:nvPr/>
        </p:nvSpPr>
        <p:spPr>
          <a:xfrm>
            <a:off x="2763325" y="2458218"/>
            <a:ext cx="1821576" cy="584775"/>
          </a:xfrm>
          <a:prstGeom prst="rect">
            <a:avLst/>
          </a:prstGeom>
          <a:noFill/>
        </p:spPr>
        <p:txBody>
          <a:bodyPr wrap="square">
            <a:spAutoFit/>
          </a:bodyPr>
          <a:lstStyle/>
          <a:p>
            <a:pPr algn="ctr"/>
            <a:r>
              <a:rPr lang="en-US" sz="1600" dirty="0">
                <a:latin typeface="JetBrains Mono" panose="02000009000000000000" pitchFamily="49" charset="0"/>
                <a:cs typeface="JetBrains Mono" panose="02000009000000000000" pitchFamily="49" charset="0"/>
              </a:rPr>
              <a:t>original outputs</a:t>
            </a:r>
          </a:p>
        </p:txBody>
      </p:sp>
      <p:pic>
        <p:nvPicPr>
          <p:cNvPr id="23" name="Graphic 22" descr="Add with solid fill">
            <a:extLst>
              <a:ext uri="{FF2B5EF4-FFF2-40B4-BE49-F238E27FC236}">
                <a16:creationId xmlns:a16="http://schemas.microsoft.com/office/drawing/2014/main" id="{52C3F3BB-56D0-4639-A1E9-A0ADE3087AB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49424" y="2232872"/>
            <a:ext cx="254918" cy="254918"/>
          </a:xfrm>
          <a:prstGeom prst="rect">
            <a:avLst/>
          </a:prstGeom>
        </p:spPr>
      </p:pic>
      <p:sp>
        <p:nvSpPr>
          <p:cNvPr id="24" name="TextBox 23">
            <a:extLst>
              <a:ext uri="{FF2B5EF4-FFF2-40B4-BE49-F238E27FC236}">
                <a16:creationId xmlns:a16="http://schemas.microsoft.com/office/drawing/2014/main" id="{2B923685-0130-49D2-979F-55EF731E9B21}"/>
              </a:ext>
            </a:extLst>
          </p:cNvPr>
          <p:cNvSpPr txBox="1"/>
          <p:nvPr/>
        </p:nvSpPr>
        <p:spPr>
          <a:xfrm>
            <a:off x="5626327" y="2487790"/>
            <a:ext cx="2036135" cy="584775"/>
          </a:xfrm>
          <a:prstGeom prst="rect">
            <a:avLst/>
          </a:prstGeom>
          <a:noFill/>
        </p:spPr>
        <p:txBody>
          <a:bodyPr wrap="none" rtlCol="0">
            <a:spAutoFit/>
          </a:bodyPr>
          <a:lstStyle/>
          <a:p>
            <a:pPr algn="ctr"/>
            <a:r>
              <a:rPr lang="en-US" sz="1600" b="1" u="sng" dirty="0">
                <a:latin typeface="JetBrains Mono" panose="02000009000000000000" pitchFamily="49" charset="0"/>
                <a:cs typeface="JetBrains Mono" panose="02000009000000000000" pitchFamily="49" charset="0"/>
              </a:rPr>
              <a:t>Cleaned data</a:t>
            </a:r>
          </a:p>
          <a:p>
            <a:pPr algn="ctr"/>
            <a:r>
              <a:rPr lang="en-US" sz="1600" u="sng" dirty="0">
                <a:latin typeface="JetBrains Mono" panose="02000009000000000000" pitchFamily="49" charset="0"/>
                <a:cs typeface="JetBrains Mono" panose="02000009000000000000" pitchFamily="49" charset="0"/>
              </a:rPr>
              <a:t>ready for stats</a:t>
            </a:r>
          </a:p>
        </p:txBody>
      </p:sp>
      <p:sp>
        <p:nvSpPr>
          <p:cNvPr id="25" name="TextBox 24">
            <a:extLst>
              <a:ext uri="{FF2B5EF4-FFF2-40B4-BE49-F238E27FC236}">
                <a16:creationId xmlns:a16="http://schemas.microsoft.com/office/drawing/2014/main" id="{29EF25C8-D85B-4282-942D-21ECB6F9B523}"/>
              </a:ext>
            </a:extLst>
          </p:cNvPr>
          <p:cNvSpPr txBox="1"/>
          <p:nvPr/>
        </p:nvSpPr>
        <p:spPr>
          <a:xfrm>
            <a:off x="9541017" y="2713059"/>
            <a:ext cx="2282997" cy="338554"/>
          </a:xfrm>
          <a:prstGeom prst="rect">
            <a:avLst/>
          </a:prstGeom>
          <a:noFill/>
        </p:spPr>
        <p:txBody>
          <a:bodyPr wrap="none" rtlCol="0">
            <a:spAutoFit/>
          </a:bodyPr>
          <a:lstStyle/>
          <a:p>
            <a:pPr algn="ctr"/>
            <a:r>
              <a:rPr lang="en-US" sz="1600" b="1" u="sng" dirty="0">
                <a:latin typeface="JetBrains Mono" panose="02000009000000000000" pitchFamily="49" charset="0"/>
                <a:cs typeface="JetBrains Mono" panose="02000009000000000000" pitchFamily="49" charset="0"/>
              </a:rPr>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E591E0C-E53D-41B7-A3E4-F2ACF5D72C6C}"/>
              </a:ext>
            </a:extLst>
          </p:cNvPr>
          <p:cNvCxnSpPr>
            <a:cxnSpLocks/>
          </p:cNvCxnSpPr>
          <p:nvPr/>
        </p:nvCxnSpPr>
        <p:spPr>
          <a:xfrm>
            <a:off x="3995303" y="2982011"/>
            <a:ext cx="1226326" cy="48063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9C9BA7F-0AC3-44F1-ADD5-69C46A5CEB06}"/>
              </a:ext>
            </a:extLst>
          </p:cNvPr>
          <p:cNvCxnSpPr>
            <a:cxnSpLocks/>
          </p:cNvCxnSpPr>
          <p:nvPr/>
        </p:nvCxnSpPr>
        <p:spPr>
          <a:xfrm flipV="1">
            <a:off x="3155435" y="3970960"/>
            <a:ext cx="2138460" cy="88245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7AF28907-409D-42E0-9B3D-2CF56A9111D2}"/>
              </a:ext>
            </a:extLst>
          </p:cNvPr>
          <p:cNvSpPr/>
          <p:nvPr/>
        </p:nvSpPr>
        <p:spPr>
          <a:xfrm>
            <a:off x="7981397" y="3842147"/>
            <a:ext cx="1764384" cy="62653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JetBrains Mono" panose="02000009000000000000" pitchFamily="49" charset="0"/>
                <a:cs typeface="JetBrains Mono" panose="02000009000000000000" pitchFamily="49" charset="0"/>
              </a:rPr>
              <a:t>Data analysis</a:t>
            </a:r>
          </a:p>
        </p:txBody>
      </p:sp>
      <p:pic>
        <p:nvPicPr>
          <p:cNvPr id="37" name="Picture 36">
            <a:extLst>
              <a:ext uri="{FF2B5EF4-FFF2-40B4-BE49-F238E27FC236}">
                <a16:creationId xmlns:a16="http://schemas.microsoft.com/office/drawing/2014/main" id="{DDE610F5-DF89-483C-B6B8-AD195A872C30}"/>
              </a:ext>
            </a:extLst>
          </p:cNvPr>
          <p:cNvPicPr>
            <a:picLocks noChangeAspect="1"/>
          </p:cNvPicPr>
          <p:nvPr/>
        </p:nvPicPr>
        <p:blipFill rotWithShape="1">
          <a:blip r:embed="rId12">
            <a:duotone>
              <a:schemeClr val="bg2">
                <a:shade val="45000"/>
                <a:satMod val="135000"/>
              </a:schemeClr>
              <a:prstClr val="white"/>
            </a:duotone>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4198294" y="2950529"/>
            <a:ext cx="564206" cy="541037"/>
          </a:xfrm>
          <a:prstGeom prst="rect">
            <a:avLst/>
          </a:prstGeom>
        </p:spPr>
      </p:pic>
      <p:pic>
        <p:nvPicPr>
          <p:cNvPr id="39" name="Picture 38">
            <a:extLst>
              <a:ext uri="{FF2B5EF4-FFF2-40B4-BE49-F238E27FC236}">
                <a16:creationId xmlns:a16="http://schemas.microsoft.com/office/drawing/2014/main" id="{72B91F9F-2F5B-449E-9429-A3682FF30B8D}"/>
              </a:ext>
            </a:extLst>
          </p:cNvPr>
          <p:cNvPicPr>
            <a:picLocks noChangeAspect="1"/>
          </p:cNvPicPr>
          <p:nvPr/>
        </p:nvPicPr>
        <p:blipFill rotWithShape="1">
          <a:blip r:embed="rId12">
            <a:duotone>
              <a:schemeClr val="bg2">
                <a:shade val="45000"/>
                <a:satMod val="135000"/>
              </a:schemeClr>
              <a:prstClr val="white"/>
            </a:duotone>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3985983" y="4030405"/>
            <a:ext cx="564206" cy="541037"/>
          </a:xfrm>
          <a:prstGeom prst="rect">
            <a:avLst/>
          </a:prstGeom>
        </p:spPr>
      </p:pic>
      <p:sp>
        <p:nvSpPr>
          <p:cNvPr id="38" name="Rectangle: Rounded Corners 37">
            <a:extLst>
              <a:ext uri="{FF2B5EF4-FFF2-40B4-BE49-F238E27FC236}">
                <a16:creationId xmlns:a16="http://schemas.microsoft.com/office/drawing/2014/main" id="{79F7763F-FAFE-4373-9C81-7C12E543C8D4}"/>
              </a:ext>
            </a:extLst>
          </p:cNvPr>
          <p:cNvSpPr/>
          <p:nvPr/>
        </p:nvSpPr>
        <p:spPr>
          <a:xfrm>
            <a:off x="3489898" y="3385057"/>
            <a:ext cx="1351355" cy="695775"/>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JetBrains Mono" panose="02000009000000000000" pitchFamily="49" charset="0"/>
                <a:cs typeface="JetBrains Mono" panose="02000009000000000000" pitchFamily="49" charset="0"/>
              </a:rPr>
              <a:t>Data</a:t>
            </a:r>
          </a:p>
          <a:p>
            <a:pPr algn="ctr"/>
            <a:r>
              <a:rPr lang="en-US" sz="1600" dirty="0">
                <a:solidFill>
                  <a:schemeClr val="bg1"/>
                </a:solidFill>
                <a:latin typeface="JetBrains Mono" panose="02000009000000000000" pitchFamily="49" charset="0"/>
                <a:cs typeface="JetBrains Mono" panose="02000009000000000000" pitchFamily="49" charset="0"/>
              </a:rPr>
              <a:t>wrangling</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925253" cy="338554"/>
          </a:xfrm>
          <a:prstGeom prst="rect">
            <a:avLst/>
          </a:prstGeom>
          <a:noFill/>
        </p:spPr>
        <p:txBody>
          <a:bodyPr wrap="none" rtlCol="0">
            <a:spAutoFit/>
          </a:bodyPr>
          <a:lstStyle/>
          <a:p>
            <a:r>
              <a:rPr lang="en-US" sz="1600" dirty="0">
                <a:latin typeface="JetBrains Mono" panose="02000009000000000000" pitchFamily="49" charset="0"/>
                <a:cs typeface="JetBrains Mono" panose="02000009000000000000" pitchFamily="49" charset="0"/>
              </a:rPr>
              <a:t>script</a:t>
            </a:r>
          </a:p>
        </p:txBody>
      </p:sp>
      <p:pic>
        <p:nvPicPr>
          <p:cNvPr id="34" name="Picture 33">
            <a:extLst>
              <a:ext uri="{FF2B5EF4-FFF2-40B4-BE49-F238E27FC236}">
                <a16:creationId xmlns:a16="http://schemas.microsoft.com/office/drawing/2014/main" id="{2EBC92C3-BC50-4C27-AFD8-498588564D0A}"/>
              </a:ext>
            </a:extLst>
          </p:cNvPr>
          <p:cNvPicPr>
            <a:picLocks noChangeAspect="1"/>
          </p:cNvPicPr>
          <p:nvPr/>
        </p:nvPicPr>
        <p:blipFill>
          <a:blip r:embed="rId19">
            <a:duotone>
              <a:schemeClr val="accent6">
                <a:shade val="45000"/>
                <a:satMod val="135000"/>
              </a:schemeClr>
              <a:prstClr val="white"/>
            </a:duotone>
            <a:extLst>
              <a:ext uri="{BEBA8EAE-BF5A-486C-A8C5-ECC9F3942E4B}">
                <a14:imgProps xmlns:a14="http://schemas.microsoft.com/office/drawing/2010/main">
                  <a14:imgLayer r:embed="rId20">
                    <a14:imgEffect>
                      <a14:backgroundRemoval t="1477" b="96414" l="1477" r="98101">
                        <a14:foregroundMark x1="5063" y1="58439" x2="9494" y2="57384"/>
                        <a14:foregroundMark x1="45148" y1="96835" x2="41983" y2="90928"/>
                        <a14:foregroundMark x1="92827" y1="5485" x2="89662" y2="7173"/>
                        <a14:foregroundMark x1="1477" y1="57384" x2="1477" y2="57384"/>
                        <a14:foregroundMark x1="98312" y1="7595" x2="98312" y2="7595"/>
                        <a14:foregroundMark x1="91772" y1="1477" x2="91772" y2="1477"/>
                      </a14:backgroundRemoval>
                    </a14:imgEffect>
                  </a14:imgLayer>
                </a14:imgProps>
              </a:ext>
            </a:extLst>
          </a:blip>
          <a:stretch>
            <a:fillRect/>
          </a:stretch>
        </p:blipFill>
        <p:spPr>
          <a:xfrm rot="417786">
            <a:off x="1184428" y="3479337"/>
            <a:ext cx="270135" cy="270135"/>
          </a:xfrm>
          <a:prstGeom prst="rect">
            <a:avLst/>
          </a:prstGeom>
        </p:spPr>
      </p:pic>
      <p:pic>
        <p:nvPicPr>
          <p:cNvPr id="3" name="Picture 2">
            <a:extLst>
              <a:ext uri="{FF2B5EF4-FFF2-40B4-BE49-F238E27FC236}">
                <a16:creationId xmlns:a16="http://schemas.microsoft.com/office/drawing/2014/main" id="{647D42FF-A03E-26EE-4B59-A552219EBE86}"/>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4135890" y="4243457"/>
            <a:ext cx="689810" cy="542405"/>
          </a:xfrm>
          <a:prstGeom prst="rect">
            <a:avLst/>
          </a:prstGeom>
        </p:spPr>
      </p:pic>
      <p:pic>
        <p:nvPicPr>
          <p:cNvPr id="8" name="Picture 7">
            <a:extLst>
              <a:ext uri="{FF2B5EF4-FFF2-40B4-BE49-F238E27FC236}">
                <a16:creationId xmlns:a16="http://schemas.microsoft.com/office/drawing/2014/main" id="{25721C0C-AC89-313A-79E0-B707825EE382}"/>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4435953" y="2710808"/>
            <a:ext cx="689810" cy="542405"/>
          </a:xfrm>
          <a:prstGeom prst="rect">
            <a:avLst/>
          </a:prstGeom>
        </p:spPr>
      </p:pic>
      <p:sp>
        <p:nvSpPr>
          <p:cNvPr id="20" name="Title 1">
            <a:extLst>
              <a:ext uri="{FF2B5EF4-FFF2-40B4-BE49-F238E27FC236}">
                <a16:creationId xmlns:a16="http://schemas.microsoft.com/office/drawing/2014/main" id="{CC584E81-35E2-DE27-EB4A-BD2A0D6E27AD}"/>
              </a:ext>
            </a:extLst>
          </p:cNvPr>
          <p:cNvSpPr txBox="1">
            <a:spLocks/>
          </p:cNvSpPr>
          <p:nvPr/>
        </p:nvSpPr>
        <p:spPr>
          <a:xfrm>
            <a:off x="990600" y="517525"/>
            <a:ext cx="10515600" cy="13255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1F63B6"/>
                </a:solidFill>
                <a:latin typeface="Franklin Gothic Demi Cond" panose="020B0706030402020204" pitchFamily="34" charset="0"/>
                <a:ea typeface="Roboto" panose="02000000000000000000" pitchFamily="2" charset="0"/>
                <a:cs typeface="JetBrains Mono Thin" panose="02000009000000000000" pitchFamily="49" charset="0"/>
              </a:rPr>
              <a:t>R is for “Reproducible”</a:t>
            </a:r>
          </a:p>
        </p:txBody>
      </p:sp>
    </p:spTree>
    <p:extLst>
      <p:ext uri="{BB962C8B-B14F-4D97-AF65-F5344CB8AC3E}">
        <p14:creationId xmlns:p14="http://schemas.microsoft.com/office/powerpoint/2010/main" val="3119284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7362E87-229D-44F0-A559-A756B7221058}"/>
              </a:ext>
            </a:extLst>
          </p:cNvPr>
          <p:cNvGrpSpPr/>
          <p:nvPr/>
        </p:nvGrpSpPr>
        <p:grpSpPr>
          <a:xfrm>
            <a:off x="462102" y="1915513"/>
            <a:ext cx="1825535" cy="1343886"/>
            <a:chOff x="296038" y="1508930"/>
            <a:chExt cx="1825535" cy="1343886"/>
          </a:xfrm>
        </p:grpSpPr>
        <p:pic>
          <p:nvPicPr>
            <p:cNvPr id="5" name="Picture 4" descr="Text, letter&#10;&#10;Description automatically generated">
              <a:extLst>
                <a:ext uri="{FF2B5EF4-FFF2-40B4-BE49-F238E27FC236}">
                  <a16:creationId xmlns:a16="http://schemas.microsoft.com/office/drawing/2014/main" id="{29E21DBA-8C93-4ECD-92C8-750DA3CBA82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388" b="70517" l="6973" r="95096">
                          <a14:foregroundMark x1="81839" y1="37328" x2="83602" y2="46034"/>
                          <a14:foregroundMark x1="83602" y1="46034" x2="89042" y2="39440"/>
                          <a14:foregroundMark x1="89042" y1="39440" x2="89962" y2="47543"/>
                          <a14:foregroundMark x1="89962" y1="47543" x2="86360" y2="54655"/>
                          <a14:foregroundMark x1="86360" y1="54655" x2="88506" y2="61767"/>
                          <a14:foregroundMark x1="88506" y1="61767" x2="84521" y2="65474"/>
                          <a14:foregroundMark x1="91954" y1="40172" x2="91111" y2="45560"/>
                          <a14:foregroundMark x1="95172" y1="53793" x2="95172" y2="53793"/>
                          <a14:foregroundMark x1="6973" y1="39267" x2="6973" y2="39267"/>
                        </a14:backgroundRemoval>
                      </a14:imgEffect>
                      <a14:imgEffect>
                        <a14:sharpenSoften amount="7000"/>
                      </a14:imgEffect>
                      <a14:imgEffect>
                        <a14:saturation sat="4000"/>
                      </a14:imgEffect>
                      <a14:imgEffect>
                        <a14:brightnessContrast contrast="23000"/>
                      </a14:imgEffect>
                    </a14:imgLayer>
                  </a14:imgProps>
                </a:ext>
                <a:ext uri="{28A0092B-C50C-407E-A947-70E740481C1C}">
                  <a14:useLocalDpi xmlns:a14="http://schemas.microsoft.com/office/drawing/2010/main" val="0"/>
                </a:ext>
              </a:extLst>
            </a:blip>
            <a:srcRect t="19775" b="23745"/>
            <a:stretch/>
          </p:blipFill>
          <p:spPr>
            <a:xfrm rot="16200000">
              <a:off x="298725" y="1532328"/>
              <a:ext cx="1317801" cy="1323175"/>
            </a:xfrm>
            <a:prstGeom prst="rect">
              <a:avLst/>
            </a:prstGeom>
          </p:spPr>
        </p:pic>
        <p:pic>
          <p:nvPicPr>
            <p:cNvPr id="6" name="Picture 5">
              <a:extLst>
                <a:ext uri="{FF2B5EF4-FFF2-40B4-BE49-F238E27FC236}">
                  <a16:creationId xmlns:a16="http://schemas.microsoft.com/office/drawing/2014/main" id="{4AAFBD91-29B7-493B-A2F9-030711A954F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5785" b="85747" l="28190" r="76207">
                          <a14:foregroundMark x1="28276" y1="26513" x2="28190" y2="28123"/>
                        </a14:backgroundRemoval>
                      </a14:imgEffect>
                      <a14:imgEffect>
                        <a14:saturation sat="0"/>
                      </a14:imgEffect>
                      <a14:imgEffect>
                        <a14:brightnessContrast contrast="16000"/>
                      </a14:imgEffect>
                    </a14:imgLayer>
                  </a14:imgProps>
                </a:ext>
              </a:extLst>
            </a:blip>
            <a:srcRect l="25970" t="20086" r="28241" b="20948"/>
            <a:stretch/>
          </p:blipFill>
          <p:spPr>
            <a:xfrm rot="11142796">
              <a:off x="1305137" y="1508930"/>
              <a:ext cx="816436" cy="591393"/>
            </a:xfrm>
            <a:prstGeom prst="rect">
              <a:avLst/>
            </a:prstGeom>
          </p:spPr>
        </p:pic>
      </p:grpSp>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8"/>
          <a:srcRect t="7019" r="15028"/>
          <a:stretch/>
        </p:blipFill>
        <p:spPr>
          <a:xfrm>
            <a:off x="9847220" y="3152926"/>
            <a:ext cx="1670592" cy="1157831"/>
          </a:xfrm>
          <a:prstGeom prst="rect">
            <a:avLst/>
          </a:prstGeom>
        </p:spPr>
      </p:pic>
      <p:pic>
        <p:nvPicPr>
          <p:cNvPr id="4" name="Picture 3">
            <a:extLst>
              <a:ext uri="{FF2B5EF4-FFF2-40B4-BE49-F238E27FC236}">
                <a16:creationId xmlns:a16="http://schemas.microsoft.com/office/drawing/2014/main" id="{003AB2E1-CA22-4D6C-8A90-91702B15A289}"/>
              </a:ext>
            </a:extLst>
          </p:cNvPr>
          <p:cNvPicPr>
            <a:picLocks noChangeAspect="1"/>
          </p:cNvPicPr>
          <p:nvPr/>
        </p:nvPicPr>
        <p:blipFill>
          <a:blip r:embed="rId9"/>
          <a:stretch>
            <a:fillRect/>
          </a:stretch>
        </p:blipFill>
        <p:spPr>
          <a:xfrm>
            <a:off x="2290692" y="4670775"/>
            <a:ext cx="568117" cy="422959"/>
          </a:xfrm>
          <a:prstGeom prst="rect">
            <a:avLst/>
          </a:prstGeom>
        </p:spPr>
      </p:pic>
      <p:pic>
        <p:nvPicPr>
          <p:cNvPr id="9" name="Picture 8">
            <a:extLst>
              <a:ext uri="{FF2B5EF4-FFF2-40B4-BE49-F238E27FC236}">
                <a16:creationId xmlns:a16="http://schemas.microsoft.com/office/drawing/2014/main" id="{289175C2-2B0B-4EBF-8550-CDAF34D9760A}"/>
              </a:ext>
            </a:extLst>
          </p:cNvPr>
          <p:cNvPicPr>
            <a:picLocks noChangeAspect="1"/>
          </p:cNvPicPr>
          <p:nvPr/>
        </p:nvPicPr>
        <p:blipFill>
          <a:blip r:embed="rId10"/>
          <a:stretch>
            <a:fillRect/>
          </a:stretch>
        </p:blipFill>
        <p:spPr>
          <a:xfrm>
            <a:off x="979794" y="4311422"/>
            <a:ext cx="545226" cy="1120315"/>
          </a:xfrm>
          <a:prstGeom prst="rect">
            <a:avLst/>
          </a:prstGeom>
        </p:spPr>
      </p:pic>
      <p:pic>
        <p:nvPicPr>
          <p:cNvPr id="10" name="Picture 9">
            <a:extLst>
              <a:ext uri="{FF2B5EF4-FFF2-40B4-BE49-F238E27FC236}">
                <a16:creationId xmlns:a16="http://schemas.microsoft.com/office/drawing/2014/main" id="{95F1DA75-63EE-4DE6-99D6-A2BC35DA8021}"/>
              </a:ext>
            </a:extLst>
          </p:cNvPr>
          <p:cNvPicPr>
            <a:picLocks noChangeAspect="1"/>
          </p:cNvPicPr>
          <p:nvPr/>
        </p:nvPicPr>
        <p:blipFill>
          <a:blip r:embed="rId11"/>
          <a:stretch>
            <a:fillRect/>
          </a:stretch>
        </p:blipFill>
        <p:spPr>
          <a:xfrm>
            <a:off x="1609651" y="4547065"/>
            <a:ext cx="545225" cy="1093339"/>
          </a:xfrm>
          <a:prstGeom prst="rect">
            <a:avLst/>
          </a:prstGeom>
        </p:spPr>
      </p:pic>
      <p:cxnSp>
        <p:nvCxnSpPr>
          <p:cNvPr id="13" name="Straight Arrow Connector 12">
            <a:extLst>
              <a:ext uri="{FF2B5EF4-FFF2-40B4-BE49-F238E27FC236}">
                <a16:creationId xmlns:a16="http://schemas.microsoft.com/office/drawing/2014/main" id="{3BD4DBBA-FC01-4C66-8FAF-4A032B068B1B}"/>
              </a:ext>
            </a:extLst>
          </p:cNvPr>
          <p:cNvCxnSpPr/>
          <p:nvPr/>
        </p:nvCxnSpPr>
        <p:spPr>
          <a:xfrm>
            <a:off x="1980491" y="3096237"/>
            <a:ext cx="0" cy="130903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03E3FCFA-16D8-43FD-B7B5-70EFDD46ABD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1614774" y="3376792"/>
            <a:ext cx="564206" cy="541037"/>
          </a:xfrm>
          <a:prstGeom prst="rect">
            <a:avLst/>
          </a:prstGeom>
        </p:spPr>
      </p:pic>
      <p:sp>
        <p:nvSpPr>
          <p:cNvPr id="14" name="TextBox 13">
            <a:extLst>
              <a:ext uri="{FF2B5EF4-FFF2-40B4-BE49-F238E27FC236}">
                <a16:creationId xmlns:a16="http://schemas.microsoft.com/office/drawing/2014/main" id="{3DD369DA-5917-4F2C-ADEB-4A85E0521D0A}"/>
              </a:ext>
            </a:extLst>
          </p:cNvPr>
          <p:cNvSpPr txBox="1"/>
          <p:nvPr/>
        </p:nvSpPr>
        <p:spPr>
          <a:xfrm>
            <a:off x="1928915" y="3891907"/>
            <a:ext cx="1418978" cy="338554"/>
          </a:xfrm>
          <a:prstGeom prst="rect">
            <a:avLst/>
          </a:prstGeom>
          <a:noFill/>
        </p:spPr>
        <p:txBody>
          <a:bodyPr wrap="none" rtlCol="0">
            <a:spAutoFit/>
          </a:bodyPr>
          <a:lstStyle/>
          <a:p>
            <a:r>
              <a:rPr lang="en-US" sz="1600" dirty="0">
                <a:latin typeface="JetBrains Mono" panose="02000009000000000000" pitchFamily="49" charset="0"/>
                <a:cs typeface="JetBrains Mono" panose="02000009000000000000" pitchFamily="49" charset="0"/>
              </a:rPr>
              <a:t>digitalize</a:t>
            </a:r>
          </a:p>
        </p:txBody>
      </p:sp>
      <p:sp>
        <p:nvSpPr>
          <p:cNvPr id="15" name="TextBox 14">
            <a:extLst>
              <a:ext uri="{FF2B5EF4-FFF2-40B4-BE49-F238E27FC236}">
                <a16:creationId xmlns:a16="http://schemas.microsoft.com/office/drawing/2014/main" id="{705D5150-7D66-47E4-B160-076436326319}"/>
              </a:ext>
            </a:extLst>
          </p:cNvPr>
          <p:cNvSpPr txBox="1"/>
          <p:nvPr/>
        </p:nvSpPr>
        <p:spPr>
          <a:xfrm>
            <a:off x="1851297" y="1410907"/>
            <a:ext cx="1789272" cy="338554"/>
          </a:xfrm>
          <a:prstGeom prst="rect">
            <a:avLst/>
          </a:prstGeom>
          <a:noFill/>
        </p:spPr>
        <p:txBody>
          <a:bodyPr wrap="none" rtlCol="0">
            <a:spAutoFit/>
          </a:bodyPr>
          <a:lstStyle/>
          <a:p>
            <a:pPr algn="ctr"/>
            <a:r>
              <a:rPr lang="en-US" sz="1600" b="1" u="sng" dirty="0">
                <a:latin typeface="JetBrains Mono" panose="02000009000000000000" pitchFamily="49" charset="0"/>
                <a:cs typeface="JetBrains Mono" panose="02000009000000000000" pitchFamily="49" charset="0"/>
              </a:rPr>
              <a:t>Original data</a:t>
            </a:r>
          </a:p>
        </p:txBody>
      </p:sp>
      <p:pic>
        <p:nvPicPr>
          <p:cNvPr id="16" name="Picture 15">
            <a:extLst>
              <a:ext uri="{FF2B5EF4-FFF2-40B4-BE49-F238E27FC236}">
                <a16:creationId xmlns:a16="http://schemas.microsoft.com/office/drawing/2014/main" id="{78F336CE-BBC1-4EC2-937F-B6F0F7BF9CA5}"/>
              </a:ext>
            </a:extLst>
          </p:cNvPr>
          <p:cNvPicPr>
            <a:picLocks noChangeAspect="1"/>
          </p:cNvPicPr>
          <p:nvPr/>
        </p:nvPicPr>
        <p:blipFill>
          <a:blip r:embed="rId14"/>
          <a:stretch>
            <a:fillRect/>
          </a:stretch>
        </p:blipFill>
        <p:spPr>
          <a:xfrm>
            <a:off x="3154211" y="1990995"/>
            <a:ext cx="1283444" cy="577403"/>
          </a:xfrm>
          <a:prstGeom prst="rect">
            <a:avLst/>
          </a:prstGeom>
        </p:spPr>
      </p:pic>
      <p:sp>
        <p:nvSpPr>
          <p:cNvPr id="19" name="TextBox 18">
            <a:extLst>
              <a:ext uri="{FF2B5EF4-FFF2-40B4-BE49-F238E27FC236}">
                <a16:creationId xmlns:a16="http://schemas.microsoft.com/office/drawing/2014/main" id="{F5F7E481-ECD2-48A1-935C-48C795F44F05}"/>
              </a:ext>
            </a:extLst>
          </p:cNvPr>
          <p:cNvSpPr txBox="1"/>
          <p:nvPr/>
        </p:nvSpPr>
        <p:spPr>
          <a:xfrm>
            <a:off x="1433339" y="2721007"/>
            <a:ext cx="1425470" cy="338554"/>
          </a:xfrm>
          <a:prstGeom prst="rect">
            <a:avLst/>
          </a:prstGeom>
          <a:noFill/>
        </p:spPr>
        <p:txBody>
          <a:bodyPr wrap="square">
            <a:spAutoFit/>
          </a:bodyPr>
          <a:lstStyle/>
          <a:p>
            <a:r>
              <a:rPr lang="en-US" sz="1600" dirty="0">
                <a:latin typeface="JetBrains Mono" panose="02000009000000000000" pitchFamily="49" charset="0"/>
                <a:cs typeface="JetBrains Mono" panose="02000009000000000000" pitchFamily="49" charset="0"/>
              </a:rPr>
              <a:t>hand notes</a:t>
            </a:r>
          </a:p>
        </p:txBody>
      </p:sp>
      <p:sp>
        <p:nvSpPr>
          <p:cNvPr id="21" name="TextBox 20">
            <a:extLst>
              <a:ext uri="{FF2B5EF4-FFF2-40B4-BE49-F238E27FC236}">
                <a16:creationId xmlns:a16="http://schemas.microsoft.com/office/drawing/2014/main" id="{0A89D239-00C8-4749-825B-54421977D1BF}"/>
              </a:ext>
            </a:extLst>
          </p:cNvPr>
          <p:cNvSpPr txBox="1"/>
          <p:nvPr/>
        </p:nvSpPr>
        <p:spPr>
          <a:xfrm>
            <a:off x="2763325" y="2458218"/>
            <a:ext cx="1821576" cy="584775"/>
          </a:xfrm>
          <a:prstGeom prst="rect">
            <a:avLst/>
          </a:prstGeom>
          <a:noFill/>
        </p:spPr>
        <p:txBody>
          <a:bodyPr wrap="square">
            <a:spAutoFit/>
          </a:bodyPr>
          <a:lstStyle/>
          <a:p>
            <a:pPr algn="ctr"/>
            <a:r>
              <a:rPr lang="en-US" sz="1600" dirty="0">
                <a:latin typeface="JetBrains Mono" panose="02000009000000000000" pitchFamily="49" charset="0"/>
                <a:cs typeface="JetBrains Mono" panose="02000009000000000000" pitchFamily="49" charset="0"/>
              </a:rPr>
              <a:t>original outputs</a:t>
            </a:r>
          </a:p>
        </p:txBody>
      </p:sp>
      <p:pic>
        <p:nvPicPr>
          <p:cNvPr id="23" name="Graphic 22" descr="Add with solid fill">
            <a:extLst>
              <a:ext uri="{FF2B5EF4-FFF2-40B4-BE49-F238E27FC236}">
                <a16:creationId xmlns:a16="http://schemas.microsoft.com/office/drawing/2014/main" id="{52C3F3BB-56D0-4639-A1E9-A0ADE3087AB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49424" y="2232872"/>
            <a:ext cx="254918" cy="254918"/>
          </a:xfrm>
          <a:prstGeom prst="rect">
            <a:avLst/>
          </a:prstGeom>
        </p:spPr>
      </p:pic>
      <p:sp>
        <p:nvSpPr>
          <p:cNvPr id="24" name="TextBox 23">
            <a:extLst>
              <a:ext uri="{FF2B5EF4-FFF2-40B4-BE49-F238E27FC236}">
                <a16:creationId xmlns:a16="http://schemas.microsoft.com/office/drawing/2014/main" id="{2B923685-0130-49D2-979F-55EF731E9B21}"/>
              </a:ext>
            </a:extLst>
          </p:cNvPr>
          <p:cNvSpPr txBox="1"/>
          <p:nvPr/>
        </p:nvSpPr>
        <p:spPr>
          <a:xfrm>
            <a:off x="5626327" y="2487790"/>
            <a:ext cx="2036135" cy="584775"/>
          </a:xfrm>
          <a:prstGeom prst="rect">
            <a:avLst/>
          </a:prstGeom>
          <a:noFill/>
        </p:spPr>
        <p:txBody>
          <a:bodyPr wrap="none" rtlCol="0">
            <a:spAutoFit/>
          </a:bodyPr>
          <a:lstStyle/>
          <a:p>
            <a:pPr algn="ctr"/>
            <a:r>
              <a:rPr lang="en-US" sz="1600" b="1" u="sng" dirty="0">
                <a:latin typeface="JetBrains Mono" panose="02000009000000000000" pitchFamily="49" charset="0"/>
                <a:cs typeface="JetBrains Mono" panose="02000009000000000000" pitchFamily="49" charset="0"/>
              </a:rPr>
              <a:t>Cleaned data</a:t>
            </a:r>
          </a:p>
          <a:p>
            <a:pPr algn="ctr"/>
            <a:r>
              <a:rPr lang="en-US" sz="1600" u="sng" dirty="0">
                <a:latin typeface="JetBrains Mono" panose="02000009000000000000" pitchFamily="49" charset="0"/>
                <a:cs typeface="JetBrains Mono" panose="02000009000000000000" pitchFamily="49" charset="0"/>
              </a:rPr>
              <a:t>ready for stats</a:t>
            </a:r>
          </a:p>
        </p:txBody>
      </p:sp>
      <p:sp>
        <p:nvSpPr>
          <p:cNvPr id="25" name="TextBox 24">
            <a:extLst>
              <a:ext uri="{FF2B5EF4-FFF2-40B4-BE49-F238E27FC236}">
                <a16:creationId xmlns:a16="http://schemas.microsoft.com/office/drawing/2014/main" id="{29EF25C8-D85B-4282-942D-21ECB6F9B523}"/>
              </a:ext>
            </a:extLst>
          </p:cNvPr>
          <p:cNvSpPr txBox="1"/>
          <p:nvPr/>
        </p:nvSpPr>
        <p:spPr>
          <a:xfrm>
            <a:off x="9541017" y="2713059"/>
            <a:ext cx="2282997" cy="338554"/>
          </a:xfrm>
          <a:prstGeom prst="rect">
            <a:avLst/>
          </a:prstGeom>
          <a:noFill/>
        </p:spPr>
        <p:txBody>
          <a:bodyPr wrap="none" rtlCol="0">
            <a:spAutoFit/>
          </a:bodyPr>
          <a:lstStyle/>
          <a:p>
            <a:pPr algn="ctr"/>
            <a:r>
              <a:rPr lang="en-US" sz="1600" b="1" u="sng" dirty="0">
                <a:latin typeface="JetBrains Mono" panose="02000009000000000000" pitchFamily="49" charset="0"/>
                <a:cs typeface="JetBrains Mono" panose="02000009000000000000" pitchFamily="49" charset="0"/>
              </a:rPr>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E591E0C-E53D-41B7-A3E4-F2ACF5D72C6C}"/>
              </a:ext>
            </a:extLst>
          </p:cNvPr>
          <p:cNvCxnSpPr>
            <a:cxnSpLocks/>
          </p:cNvCxnSpPr>
          <p:nvPr/>
        </p:nvCxnSpPr>
        <p:spPr>
          <a:xfrm>
            <a:off x="3995303" y="2982011"/>
            <a:ext cx="1226326" cy="48063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9C9BA7F-0AC3-44F1-ADD5-69C46A5CEB06}"/>
              </a:ext>
            </a:extLst>
          </p:cNvPr>
          <p:cNvCxnSpPr>
            <a:cxnSpLocks/>
          </p:cNvCxnSpPr>
          <p:nvPr/>
        </p:nvCxnSpPr>
        <p:spPr>
          <a:xfrm flipV="1">
            <a:off x="3155435" y="3970960"/>
            <a:ext cx="2138460" cy="88245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7AF28907-409D-42E0-9B3D-2CF56A9111D2}"/>
              </a:ext>
            </a:extLst>
          </p:cNvPr>
          <p:cNvSpPr/>
          <p:nvPr/>
        </p:nvSpPr>
        <p:spPr>
          <a:xfrm>
            <a:off x="7981397" y="3842147"/>
            <a:ext cx="1764384" cy="62653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JetBrains Mono" panose="02000009000000000000" pitchFamily="49" charset="0"/>
                <a:cs typeface="JetBrains Mono" panose="02000009000000000000" pitchFamily="49" charset="0"/>
              </a:rPr>
              <a:t>Data analysis</a:t>
            </a:r>
          </a:p>
        </p:txBody>
      </p:sp>
      <p:pic>
        <p:nvPicPr>
          <p:cNvPr id="37" name="Picture 36">
            <a:extLst>
              <a:ext uri="{FF2B5EF4-FFF2-40B4-BE49-F238E27FC236}">
                <a16:creationId xmlns:a16="http://schemas.microsoft.com/office/drawing/2014/main" id="{DDE610F5-DF89-483C-B6B8-AD195A872C30}"/>
              </a:ext>
            </a:extLst>
          </p:cNvPr>
          <p:cNvPicPr>
            <a:picLocks noChangeAspect="1"/>
          </p:cNvPicPr>
          <p:nvPr/>
        </p:nvPicPr>
        <p:blipFill rotWithShape="1">
          <a:blip r:embed="rId12">
            <a:duotone>
              <a:schemeClr val="bg2">
                <a:shade val="45000"/>
                <a:satMod val="135000"/>
              </a:schemeClr>
              <a:prstClr val="white"/>
            </a:duotone>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4198294" y="2950529"/>
            <a:ext cx="564206" cy="541037"/>
          </a:xfrm>
          <a:prstGeom prst="rect">
            <a:avLst/>
          </a:prstGeom>
        </p:spPr>
      </p:pic>
      <p:pic>
        <p:nvPicPr>
          <p:cNvPr id="39" name="Picture 38">
            <a:extLst>
              <a:ext uri="{FF2B5EF4-FFF2-40B4-BE49-F238E27FC236}">
                <a16:creationId xmlns:a16="http://schemas.microsoft.com/office/drawing/2014/main" id="{72B91F9F-2F5B-449E-9429-A3682FF30B8D}"/>
              </a:ext>
            </a:extLst>
          </p:cNvPr>
          <p:cNvPicPr>
            <a:picLocks noChangeAspect="1"/>
          </p:cNvPicPr>
          <p:nvPr/>
        </p:nvPicPr>
        <p:blipFill rotWithShape="1">
          <a:blip r:embed="rId12">
            <a:duotone>
              <a:schemeClr val="bg2">
                <a:shade val="45000"/>
                <a:satMod val="135000"/>
              </a:schemeClr>
              <a:prstClr val="white"/>
            </a:duotone>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3985983" y="4030405"/>
            <a:ext cx="564206" cy="541037"/>
          </a:xfrm>
          <a:prstGeom prst="rect">
            <a:avLst/>
          </a:prstGeom>
        </p:spPr>
      </p:pic>
      <p:sp>
        <p:nvSpPr>
          <p:cNvPr id="38" name="Rectangle: Rounded Corners 37">
            <a:extLst>
              <a:ext uri="{FF2B5EF4-FFF2-40B4-BE49-F238E27FC236}">
                <a16:creationId xmlns:a16="http://schemas.microsoft.com/office/drawing/2014/main" id="{79F7763F-FAFE-4373-9C81-7C12E543C8D4}"/>
              </a:ext>
            </a:extLst>
          </p:cNvPr>
          <p:cNvSpPr/>
          <p:nvPr/>
        </p:nvSpPr>
        <p:spPr>
          <a:xfrm>
            <a:off x="3489898" y="3385057"/>
            <a:ext cx="1351355" cy="695775"/>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JetBrains Mono" panose="02000009000000000000" pitchFamily="49" charset="0"/>
                <a:cs typeface="JetBrains Mono" panose="02000009000000000000" pitchFamily="49" charset="0"/>
              </a:rPr>
              <a:t>Data</a:t>
            </a:r>
          </a:p>
          <a:p>
            <a:pPr algn="ctr"/>
            <a:r>
              <a:rPr lang="en-US" sz="1600" dirty="0">
                <a:solidFill>
                  <a:schemeClr val="bg1"/>
                </a:solidFill>
                <a:latin typeface="JetBrains Mono" panose="02000009000000000000" pitchFamily="49" charset="0"/>
                <a:cs typeface="JetBrains Mono" panose="02000009000000000000" pitchFamily="49" charset="0"/>
              </a:rPr>
              <a:t>wrangling</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925253" cy="338554"/>
          </a:xfrm>
          <a:prstGeom prst="rect">
            <a:avLst/>
          </a:prstGeom>
          <a:noFill/>
        </p:spPr>
        <p:txBody>
          <a:bodyPr wrap="none" rtlCol="0">
            <a:spAutoFit/>
          </a:bodyPr>
          <a:lstStyle/>
          <a:p>
            <a:r>
              <a:rPr lang="en-US" sz="1600" dirty="0">
                <a:latin typeface="JetBrains Mono" panose="02000009000000000000" pitchFamily="49" charset="0"/>
                <a:cs typeface="JetBrains Mono" panose="02000009000000000000" pitchFamily="49" charset="0"/>
              </a:rPr>
              <a:t>script</a:t>
            </a:r>
          </a:p>
        </p:txBody>
      </p:sp>
      <p:pic>
        <p:nvPicPr>
          <p:cNvPr id="34" name="Picture 33">
            <a:extLst>
              <a:ext uri="{FF2B5EF4-FFF2-40B4-BE49-F238E27FC236}">
                <a16:creationId xmlns:a16="http://schemas.microsoft.com/office/drawing/2014/main" id="{2EBC92C3-BC50-4C27-AFD8-498588564D0A}"/>
              </a:ext>
            </a:extLst>
          </p:cNvPr>
          <p:cNvPicPr>
            <a:picLocks noChangeAspect="1"/>
          </p:cNvPicPr>
          <p:nvPr/>
        </p:nvPicPr>
        <p:blipFill>
          <a:blip r:embed="rId19">
            <a:duotone>
              <a:schemeClr val="accent6">
                <a:shade val="45000"/>
                <a:satMod val="135000"/>
              </a:schemeClr>
              <a:prstClr val="white"/>
            </a:duotone>
            <a:extLst>
              <a:ext uri="{BEBA8EAE-BF5A-486C-A8C5-ECC9F3942E4B}">
                <a14:imgProps xmlns:a14="http://schemas.microsoft.com/office/drawing/2010/main">
                  <a14:imgLayer r:embed="rId20">
                    <a14:imgEffect>
                      <a14:backgroundRemoval t="1477" b="96414" l="1477" r="98101">
                        <a14:foregroundMark x1="5063" y1="58439" x2="9494" y2="57384"/>
                        <a14:foregroundMark x1="45148" y1="96835" x2="41983" y2="90928"/>
                        <a14:foregroundMark x1="92827" y1="5485" x2="89662" y2="7173"/>
                        <a14:foregroundMark x1="1477" y1="57384" x2="1477" y2="57384"/>
                        <a14:foregroundMark x1="98312" y1="7595" x2="98312" y2="7595"/>
                        <a14:foregroundMark x1="91772" y1="1477" x2="91772" y2="1477"/>
                      </a14:backgroundRemoval>
                    </a14:imgEffect>
                  </a14:imgLayer>
                </a14:imgProps>
              </a:ext>
            </a:extLst>
          </a:blip>
          <a:stretch>
            <a:fillRect/>
          </a:stretch>
        </p:blipFill>
        <p:spPr>
          <a:xfrm rot="417786">
            <a:off x="1184428" y="3479337"/>
            <a:ext cx="270135" cy="270135"/>
          </a:xfrm>
          <a:prstGeom prst="rect">
            <a:avLst/>
          </a:prstGeom>
        </p:spPr>
      </p:pic>
      <p:pic>
        <p:nvPicPr>
          <p:cNvPr id="3" name="Picture 2">
            <a:extLst>
              <a:ext uri="{FF2B5EF4-FFF2-40B4-BE49-F238E27FC236}">
                <a16:creationId xmlns:a16="http://schemas.microsoft.com/office/drawing/2014/main" id="{647D42FF-A03E-26EE-4B59-A552219EBE86}"/>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4135890" y="4243457"/>
            <a:ext cx="689810" cy="542405"/>
          </a:xfrm>
          <a:prstGeom prst="rect">
            <a:avLst/>
          </a:prstGeom>
        </p:spPr>
      </p:pic>
      <p:pic>
        <p:nvPicPr>
          <p:cNvPr id="8" name="Picture 7">
            <a:extLst>
              <a:ext uri="{FF2B5EF4-FFF2-40B4-BE49-F238E27FC236}">
                <a16:creationId xmlns:a16="http://schemas.microsoft.com/office/drawing/2014/main" id="{25721C0C-AC89-313A-79E0-B707825EE382}"/>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4435953" y="2710808"/>
            <a:ext cx="689810" cy="542405"/>
          </a:xfrm>
          <a:prstGeom prst="rect">
            <a:avLst/>
          </a:prstGeom>
        </p:spPr>
      </p:pic>
      <p:sp>
        <p:nvSpPr>
          <p:cNvPr id="12" name="Oval 11">
            <a:extLst>
              <a:ext uri="{FF2B5EF4-FFF2-40B4-BE49-F238E27FC236}">
                <a16:creationId xmlns:a16="http://schemas.microsoft.com/office/drawing/2014/main" id="{9595FA5E-FF53-7209-0DB0-B19FBA57F217}"/>
              </a:ext>
            </a:extLst>
          </p:cNvPr>
          <p:cNvSpPr/>
          <p:nvPr/>
        </p:nvSpPr>
        <p:spPr>
          <a:xfrm>
            <a:off x="2950721" y="2532699"/>
            <a:ext cx="2885898" cy="2421894"/>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DF721814-E341-F810-1977-A78073B81771}"/>
              </a:ext>
            </a:extLst>
          </p:cNvPr>
          <p:cNvGrpSpPr/>
          <p:nvPr/>
        </p:nvGrpSpPr>
        <p:grpSpPr>
          <a:xfrm>
            <a:off x="4135891" y="5330809"/>
            <a:ext cx="6446458" cy="1046279"/>
            <a:chOff x="4132689" y="5330809"/>
            <a:chExt cx="6189954" cy="1046279"/>
          </a:xfrm>
        </p:grpSpPr>
        <p:sp>
          <p:nvSpPr>
            <p:cNvPr id="20" name="Rectangle: Rounded Corners 19">
              <a:extLst>
                <a:ext uri="{FF2B5EF4-FFF2-40B4-BE49-F238E27FC236}">
                  <a16:creationId xmlns:a16="http://schemas.microsoft.com/office/drawing/2014/main" id="{58A33020-8D99-8100-0E6A-9B5972983B48}"/>
                </a:ext>
              </a:extLst>
            </p:cNvPr>
            <p:cNvSpPr/>
            <p:nvPr/>
          </p:nvSpPr>
          <p:spPr>
            <a:xfrm>
              <a:off x="4132689" y="5330809"/>
              <a:ext cx="5881969" cy="1046279"/>
            </a:xfrm>
            <a:prstGeom prst="roundRect">
              <a:avLst/>
            </a:prstGeom>
            <a:solidFill>
              <a:srgbClr val="1F63B6">
                <a:alpha val="27059"/>
              </a:srgbClr>
            </a:solidFill>
            <a:ln w="28575">
              <a:solidFill>
                <a:srgbClr val="1F6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1A852050-704D-912A-F906-BA39BF97BACC}"/>
                </a:ext>
              </a:extLst>
            </p:cNvPr>
            <p:cNvSpPr txBox="1"/>
            <p:nvPr/>
          </p:nvSpPr>
          <p:spPr>
            <a:xfrm>
              <a:off x="4224665" y="5403905"/>
              <a:ext cx="6097978" cy="923330"/>
            </a:xfrm>
            <a:prstGeom prst="rect">
              <a:avLst/>
            </a:prstGeom>
            <a:noFill/>
          </p:spPr>
          <p:txBody>
            <a:bodyPr wrap="square">
              <a:spAutoFit/>
            </a:bodyPr>
            <a:lstStyle/>
            <a:p>
              <a:r>
                <a:rPr lang="en-US" dirty="0">
                  <a:latin typeface="Roboto" panose="02000000000000000000" pitchFamily="2" charset="0"/>
                  <a:ea typeface="Roboto" panose="02000000000000000000" pitchFamily="2" charset="0"/>
                </a:rPr>
                <a:t>Reproducible data manipulation:</a:t>
              </a:r>
            </a:p>
            <a:p>
              <a:pPr marL="457200" lvl="1" indent="0">
                <a:buNone/>
              </a:pPr>
              <a:r>
                <a:rPr lang="en-US" b="1" dirty="0">
                  <a:latin typeface="Roboto" panose="02000000000000000000" pitchFamily="2" charset="0"/>
                  <a:ea typeface="Roboto" panose="02000000000000000000" pitchFamily="2" charset="0"/>
                </a:rPr>
                <a:t>use R from the very beginning </a:t>
              </a:r>
              <a:r>
                <a:rPr lang="en-US" dirty="0">
                  <a:latin typeface="Roboto" panose="02000000000000000000" pitchFamily="2" charset="0"/>
                  <a:ea typeface="Roboto" panose="02000000000000000000" pitchFamily="2" charset="0"/>
                </a:rPr>
                <a:t>of your work with data</a:t>
              </a:r>
            </a:p>
            <a:p>
              <a:pPr marL="457200" lvl="1" indent="0">
                <a:buNone/>
              </a:pPr>
              <a:r>
                <a:rPr lang="en-US" dirty="0">
                  <a:latin typeface="Roboto" panose="02000000000000000000" pitchFamily="2" charset="0"/>
                  <a:ea typeface="Roboto" panose="02000000000000000000" pitchFamily="2" charset="0"/>
                </a:rPr>
                <a:t>(not just for the stats and plots)!</a:t>
              </a:r>
            </a:p>
          </p:txBody>
        </p:sp>
      </p:grpSp>
      <p:sp>
        <p:nvSpPr>
          <p:cNvPr id="27" name="Title 1">
            <a:extLst>
              <a:ext uri="{FF2B5EF4-FFF2-40B4-BE49-F238E27FC236}">
                <a16:creationId xmlns:a16="http://schemas.microsoft.com/office/drawing/2014/main" id="{AFB373E0-266F-4801-4538-0D403EF776ED}"/>
              </a:ext>
            </a:extLst>
          </p:cNvPr>
          <p:cNvSpPr txBox="1">
            <a:spLocks/>
          </p:cNvSpPr>
          <p:nvPr/>
        </p:nvSpPr>
        <p:spPr>
          <a:xfrm>
            <a:off x="990600" y="517525"/>
            <a:ext cx="10515600" cy="13255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1F63B6"/>
                </a:solidFill>
                <a:latin typeface="Franklin Gothic Demi Cond" panose="020B0706030402020204" pitchFamily="34" charset="0"/>
                <a:ea typeface="Roboto" panose="02000000000000000000" pitchFamily="2" charset="0"/>
                <a:cs typeface="JetBrains Mono Thin" panose="02000009000000000000" pitchFamily="49" charset="0"/>
              </a:rPr>
              <a:t>R is for “Reproducible”</a:t>
            </a:r>
          </a:p>
        </p:txBody>
      </p:sp>
    </p:spTree>
    <p:extLst>
      <p:ext uri="{BB962C8B-B14F-4D97-AF65-F5344CB8AC3E}">
        <p14:creationId xmlns:p14="http://schemas.microsoft.com/office/powerpoint/2010/main" val="618425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E923E-221A-E0D7-E875-7E8214BA53F1}"/>
              </a:ext>
            </a:extLst>
          </p:cNvPr>
          <p:cNvSpPr>
            <a:spLocks noGrp="1"/>
          </p:cNvSpPr>
          <p:nvPr>
            <p:ph type="title"/>
          </p:nvPr>
        </p:nvSpPr>
        <p:spPr/>
        <p:txBody>
          <a:bodyPr>
            <a:normAutofit/>
          </a:bodyPr>
          <a:lstStyle/>
          <a:p>
            <a:r>
              <a:rPr lang="en-US" dirty="0">
                <a:latin typeface="Franklin Gothic Demi Cond" panose="020B0706030402020204" pitchFamily="34" charset="0"/>
                <a:ea typeface="Roboto" panose="02000000000000000000" pitchFamily="2" charset="0"/>
                <a:cs typeface="JetBrains Mono Thin" panose="02000009000000000000" pitchFamily="49" charset="0"/>
              </a:rPr>
              <a:t>What about    ash/Uni  and           ? </a:t>
            </a:r>
          </a:p>
        </p:txBody>
      </p:sp>
      <p:sp>
        <p:nvSpPr>
          <p:cNvPr id="3" name="Content Placeholder 2">
            <a:extLst>
              <a:ext uri="{FF2B5EF4-FFF2-40B4-BE49-F238E27FC236}">
                <a16:creationId xmlns:a16="http://schemas.microsoft.com/office/drawing/2014/main" id="{EAB6DFCF-7BCB-C71F-04CC-38648CFB6980}"/>
              </a:ext>
            </a:extLst>
          </p:cNvPr>
          <p:cNvSpPr>
            <a:spLocks noGrp="1"/>
          </p:cNvSpPr>
          <p:nvPr>
            <p:ph idx="1"/>
          </p:nvPr>
        </p:nvSpPr>
        <p:spPr>
          <a:xfrm>
            <a:off x="838200" y="1875303"/>
            <a:ext cx="10515600" cy="4301660"/>
          </a:xfrm>
        </p:spPr>
        <p:txBody>
          <a:bodyPr>
            <a:normAutofit fontScale="77500" lnSpcReduction="20000"/>
          </a:bodyPr>
          <a:lstStyle/>
          <a:p>
            <a:pPr marL="0" indent="0">
              <a:lnSpc>
                <a:spcPct val="110000"/>
              </a:lnSpc>
              <a:spcBef>
                <a:spcPts val="0"/>
              </a:spcBef>
              <a:spcAft>
                <a:spcPts val="600"/>
              </a:spcAft>
              <a:buNone/>
            </a:pPr>
            <a:r>
              <a:rPr lang="en-US" sz="24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Whatever gets the job done! </a:t>
            </a:r>
          </a:p>
          <a:p>
            <a:pPr marL="0" indent="0">
              <a:lnSpc>
                <a:spcPct val="110000"/>
              </a:lnSpc>
              <a:spcBef>
                <a:spcPts val="0"/>
              </a:spcBef>
              <a:spcAft>
                <a:spcPts val="600"/>
              </a:spcAft>
              <a:buNone/>
            </a:pPr>
            <a:endParaRPr lang="en-US" sz="2400" b="1" kern="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600"/>
              </a:spcAft>
              <a:buNone/>
            </a:pPr>
            <a:r>
              <a:rPr lang="en-US" sz="23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However</a:t>
            </a:r>
            <a:r>
              <a:rPr lang="en-US" sz="23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I recommend </a:t>
            </a:r>
            <a:r>
              <a:rPr lang="en-US" sz="2300" i="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also</a:t>
            </a:r>
            <a:r>
              <a:rPr lang="en-US" sz="23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implementing R in your analysis because:</a:t>
            </a:r>
          </a:p>
          <a:p>
            <a:pPr lvl="1">
              <a:lnSpc>
                <a:spcPct val="100000"/>
              </a:lnSpc>
              <a:spcBef>
                <a:spcPts val="0"/>
              </a:spcBef>
              <a:spcAft>
                <a:spcPts val="600"/>
              </a:spcAft>
              <a:buFont typeface="Wingdings" panose="05000000000000000000" pitchFamily="2" charset="2"/>
              <a:buChar char=""/>
            </a:pPr>
            <a:r>
              <a:rPr lang="en-US" sz="23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r>
              <a:rPr lang="en-US" sz="2300" b="1" kern="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S</a:t>
            </a:r>
            <a:r>
              <a:rPr lang="en-US" sz="23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afer</a:t>
            </a:r>
            <a:r>
              <a:rPr lang="en-US" sz="23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approach: R doesn’t modify data files directly, more wiggle room for trial and error (although disadvantages/additional steps)</a:t>
            </a:r>
            <a:endParaRPr lang="en-US" sz="3100" kern="1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0000"/>
              </a:lnSpc>
              <a:spcBef>
                <a:spcPts val="0"/>
              </a:spcBef>
              <a:spcAft>
                <a:spcPts val="600"/>
              </a:spcAft>
              <a:buFont typeface="Wingdings" panose="05000000000000000000" pitchFamily="2" charset="2"/>
              <a:buChar char=""/>
            </a:pPr>
            <a:r>
              <a:rPr lang="en-US" sz="2300" b="1" kern="0" dirty="0">
                <a:solidFill>
                  <a:srgbClr val="000000"/>
                </a:solidFill>
                <a:latin typeface="Arial" panose="020B0604020202020204" pitchFamily="34" charset="0"/>
                <a:ea typeface="Calibri" panose="020F0502020204030204" pitchFamily="34" charset="0"/>
                <a:cs typeface="Times New Roman" panose="02020603050405020304" pitchFamily="18" charset="0"/>
              </a:rPr>
              <a:t>Analyses </a:t>
            </a:r>
            <a:r>
              <a:rPr lang="en-US" sz="2300" kern="0" dirty="0">
                <a:solidFill>
                  <a:srgbClr val="000000"/>
                </a:solidFill>
                <a:latin typeface="Arial" panose="020B0604020202020204" pitchFamily="34" charset="0"/>
                <a:ea typeface="Calibri" panose="020F0502020204030204" pitchFamily="34" charset="0"/>
                <a:cs typeface="Times New Roman" panose="02020603050405020304" pitchFamily="18" charset="0"/>
              </a:rPr>
              <a:t>are </a:t>
            </a:r>
            <a:r>
              <a:rPr lang="en-US" sz="2300" b="1" kern="0" dirty="0">
                <a:solidFill>
                  <a:srgbClr val="000000"/>
                </a:solidFill>
                <a:latin typeface="Arial" panose="020B0604020202020204" pitchFamily="34" charset="0"/>
                <a:ea typeface="Calibri" panose="020F0502020204030204" pitchFamily="34" charset="0"/>
                <a:cs typeface="Times New Roman" panose="02020603050405020304" pitchFamily="18" charset="0"/>
              </a:rPr>
              <a:t>scripted</a:t>
            </a:r>
            <a:r>
              <a:rPr lang="en-US" sz="2300" kern="0" dirty="0">
                <a:solidFill>
                  <a:srgbClr val="000000"/>
                </a:solidFill>
                <a:latin typeface="Arial" panose="020B0604020202020204" pitchFamily="34" charset="0"/>
                <a:ea typeface="Calibri" panose="020F0502020204030204" pitchFamily="34" charset="0"/>
                <a:cs typeface="Times New Roman" panose="02020603050405020304" pitchFamily="18" charset="0"/>
              </a:rPr>
              <a:t>: you can always go back and check exactly what you did</a:t>
            </a:r>
            <a:endParaRPr lang="en-US" sz="3100" kern="100" dirty="0">
              <a:latin typeface="Calibri" panose="020F0502020204030204" pitchFamily="34" charset="0"/>
              <a:ea typeface="Calibri" panose="020F0502020204030204" pitchFamily="34" charset="0"/>
              <a:cs typeface="Times New Roman" panose="02020603050405020304" pitchFamily="18" charset="0"/>
            </a:endParaRPr>
          </a:p>
          <a:p>
            <a:pPr lvl="1">
              <a:lnSpc>
                <a:spcPct val="100000"/>
              </a:lnSpc>
              <a:spcBef>
                <a:spcPts val="0"/>
              </a:spcBef>
              <a:spcAft>
                <a:spcPts val="600"/>
              </a:spcAft>
              <a:buFont typeface="Wingdings" panose="05000000000000000000" pitchFamily="2" charset="2"/>
              <a:buChar char=""/>
            </a:pPr>
            <a:r>
              <a:rPr lang="en-US" sz="23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Convenience to have “</a:t>
            </a:r>
            <a:r>
              <a:rPr lang="en-US" sz="23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all in one place</a:t>
            </a:r>
            <a:r>
              <a:rPr lang="en-US" sz="23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seamlessly proceed with</a:t>
            </a:r>
            <a:r>
              <a:rPr lang="en-US" sz="23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data visualization</a:t>
            </a:r>
            <a:r>
              <a:rPr lang="en-US" sz="23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3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ggplot</a:t>
            </a:r>
            <a:r>
              <a:rPr lang="en-US" sz="23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and </a:t>
            </a:r>
            <a:r>
              <a:rPr lang="en-US" sz="23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statistical testing </a:t>
            </a:r>
          </a:p>
          <a:p>
            <a:pPr lvl="1">
              <a:lnSpc>
                <a:spcPct val="100000"/>
              </a:lnSpc>
              <a:spcBef>
                <a:spcPts val="0"/>
              </a:spcBef>
              <a:spcAft>
                <a:spcPts val="600"/>
              </a:spcAft>
              <a:buFont typeface="Wingdings" panose="05000000000000000000" pitchFamily="2" charset="2"/>
              <a:buChar char=""/>
            </a:pPr>
            <a:r>
              <a:rPr lang="en-US" sz="23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Deal with biologists: (unlike bioinformaticians) most biologists usually only know R …)</a:t>
            </a:r>
            <a:endParaRPr lang="en-US" sz="2100" kern="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lvl="1">
              <a:lnSpc>
                <a:spcPct val="100000"/>
              </a:lnSpc>
              <a:spcBef>
                <a:spcPts val="0"/>
              </a:spcBef>
              <a:spcAft>
                <a:spcPts val="600"/>
              </a:spcAft>
              <a:buFont typeface="Wingdings" panose="05000000000000000000" pitchFamily="2" charset="2"/>
              <a:buChar char=""/>
            </a:pPr>
            <a:endParaRPr lang="en-US" sz="2000" kern="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600"/>
              </a:spcAft>
              <a:buNone/>
            </a:pPr>
            <a:r>
              <a:rPr lang="en-US" sz="20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 </a:t>
            </a:r>
            <a:r>
              <a:rPr lang="en-US" sz="2000" i="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vs</a:t>
            </a:r>
            <a:r>
              <a:rPr lang="en-US" sz="20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0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Phyton</a:t>
            </a:r>
            <a:r>
              <a:rPr lang="en-US" sz="20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p>
          <a:p>
            <a:pPr>
              <a:lnSpc>
                <a:spcPct val="100000"/>
              </a:lnSpc>
              <a:spcBef>
                <a:spcPts val="0"/>
              </a:spcBef>
              <a:spcAft>
                <a:spcPts val="600"/>
              </a:spcAft>
            </a:pPr>
            <a:r>
              <a:rPr lang="en-US" sz="20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Phyton</a:t>
            </a:r>
            <a:r>
              <a:rPr lang="en-US" sz="20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more versatile (ML, web dev op, …)</a:t>
            </a:r>
          </a:p>
          <a:p>
            <a:pPr>
              <a:lnSpc>
                <a:spcPct val="100000"/>
              </a:lnSpc>
              <a:spcBef>
                <a:spcPts val="0"/>
              </a:spcBef>
              <a:spcAft>
                <a:spcPts val="600"/>
              </a:spcAft>
            </a:pPr>
            <a:r>
              <a:rPr lang="en-US" sz="2000" b="1" kern="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R</a:t>
            </a:r>
            <a:r>
              <a:rPr lang="en-US" sz="2000" kern="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best for stats and data viz</a:t>
            </a:r>
          </a:p>
          <a:p>
            <a:pPr>
              <a:lnSpc>
                <a:spcPct val="100000"/>
              </a:lnSpc>
              <a:spcBef>
                <a:spcPts val="0"/>
              </a:spcBef>
              <a:spcAft>
                <a:spcPts val="600"/>
              </a:spcAft>
            </a:pPr>
            <a:r>
              <a:rPr lang="en-US" sz="2000" kern="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Also, c</a:t>
            </a:r>
            <a:r>
              <a:rPr lang="en-US" sz="20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an just use both! </a:t>
            </a:r>
          </a:p>
          <a:p>
            <a:pPr marL="457200" lvl="1" indent="0">
              <a:lnSpc>
                <a:spcPct val="100000"/>
              </a:lnSpc>
              <a:spcBef>
                <a:spcPts val="0"/>
              </a:spcBef>
              <a:spcAft>
                <a:spcPts val="600"/>
              </a:spcAft>
              <a:buNone/>
            </a:pPr>
            <a:r>
              <a:rPr lang="en-US" sz="20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https://posit.co/blog/three-ways-to-program-in-python-with-rstudio/</a:t>
            </a:r>
          </a:p>
        </p:txBody>
      </p:sp>
      <p:pic>
        <p:nvPicPr>
          <p:cNvPr id="14338" name="Picture 2">
            <a:extLst>
              <a:ext uri="{FF2B5EF4-FFF2-40B4-BE49-F238E27FC236}">
                <a16:creationId xmlns:a16="http://schemas.microsoft.com/office/drawing/2014/main" id="{207D023C-5147-3108-4CB6-7199B46E9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259" y="549740"/>
            <a:ext cx="2138465" cy="902358"/>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Python Logo, symbol, meaning, history, PNG, brand">
            <a:extLst>
              <a:ext uri="{FF2B5EF4-FFF2-40B4-BE49-F238E27FC236}">
                <a16:creationId xmlns:a16="http://schemas.microsoft.com/office/drawing/2014/main" id="{055D1826-9369-0CBD-1740-FCDE5B5103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687" r="31016" b="34259"/>
          <a:stretch/>
        </p:blipFill>
        <p:spPr bwMode="auto">
          <a:xfrm>
            <a:off x="6632578" y="579341"/>
            <a:ext cx="958914" cy="902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167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FB9AD10-6162-4DBF-8C2D-33DE5DF77BA2}"/>
              </a:ext>
            </a:extLst>
          </p:cNvPr>
          <p:cNvSpPr/>
          <p:nvPr/>
        </p:nvSpPr>
        <p:spPr>
          <a:xfrm>
            <a:off x="0" y="365125"/>
            <a:ext cx="12192000" cy="1325563"/>
          </a:xfrm>
          <a:prstGeom prst="rect">
            <a:avLst/>
          </a:prstGeom>
          <a:gradFill flip="none" rotWithShape="1">
            <a:gsLst>
              <a:gs pos="0">
                <a:schemeClr val="accent4">
                  <a:lumMod val="0"/>
                  <a:lumOff val="100000"/>
                </a:schemeClr>
              </a:gs>
              <a:gs pos="0">
                <a:schemeClr val="accent4">
                  <a:lumMod val="0"/>
                  <a:lumOff val="100000"/>
                </a:schemeClr>
              </a:gs>
              <a:gs pos="100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pic>
        <p:nvPicPr>
          <p:cNvPr id="1026" name="Picture 2" descr="Welcome to the Tidyverse • tidyverse">
            <a:extLst>
              <a:ext uri="{FF2B5EF4-FFF2-40B4-BE49-F238E27FC236}">
                <a16:creationId xmlns:a16="http://schemas.microsoft.com/office/drawing/2014/main" id="{62DA1AFD-E67A-481D-88BE-73A5343731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2211" y="243874"/>
            <a:ext cx="1358262" cy="15680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F9187D4-83A4-4A94-BE76-C8E2E164C380}"/>
              </a:ext>
            </a:extLst>
          </p:cNvPr>
          <p:cNvSpPr>
            <a:spLocks noGrp="1"/>
          </p:cNvSpPr>
          <p:nvPr>
            <p:ph type="title"/>
          </p:nvPr>
        </p:nvSpPr>
        <p:spPr/>
        <p:txBody>
          <a:bodyPr/>
          <a:lstStyle/>
          <a:p>
            <a:r>
              <a:rPr lang="en-US" dirty="0">
                <a:solidFill>
                  <a:schemeClr val="bg1"/>
                </a:solidFill>
                <a:latin typeface="JetBrains Mono" panose="02000009000000000000" pitchFamily="49" charset="0"/>
                <a:ea typeface="Roboto" panose="02000000000000000000" pitchFamily="2" charset="0"/>
                <a:cs typeface="JetBrains Mono" panose="02000009000000000000" pitchFamily="49" charset="0"/>
              </a:rPr>
              <a:t>Tidyverse</a:t>
            </a:r>
          </a:p>
        </p:txBody>
      </p:sp>
      <p:sp>
        <p:nvSpPr>
          <p:cNvPr id="3" name="Content Placeholder 2">
            <a:extLst>
              <a:ext uri="{FF2B5EF4-FFF2-40B4-BE49-F238E27FC236}">
                <a16:creationId xmlns:a16="http://schemas.microsoft.com/office/drawing/2014/main" id="{19D632EE-9681-467B-8645-F1533422F0E7}"/>
              </a:ext>
            </a:extLst>
          </p:cNvPr>
          <p:cNvSpPr>
            <a:spLocks noGrp="1"/>
          </p:cNvSpPr>
          <p:nvPr>
            <p:ph idx="1"/>
          </p:nvPr>
        </p:nvSpPr>
        <p:spPr>
          <a:xfrm>
            <a:off x="994611" y="4558400"/>
            <a:ext cx="8017042" cy="1951288"/>
          </a:xfrm>
        </p:spPr>
        <p:txBody>
          <a:bodyPr>
            <a:normAutofit/>
          </a:bodyPr>
          <a:lstStyle/>
          <a:p>
            <a:pPr marL="0" indent="0">
              <a:buNone/>
            </a:pPr>
            <a:r>
              <a:rPr lang="en-US" sz="2000" dirty="0">
                <a:latin typeface="Roboto" panose="02000000000000000000" pitchFamily="2" charset="0"/>
                <a:ea typeface="Roboto" panose="02000000000000000000" pitchFamily="2" charset="0"/>
              </a:rPr>
              <a:t>Noteworthy aspects:</a:t>
            </a:r>
          </a:p>
          <a:p>
            <a:pPr marL="182880" indent="-514350">
              <a:buFont typeface="+mj-lt"/>
              <a:buAutoNum type="arabicPeriod"/>
            </a:pPr>
            <a:r>
              <a:rPr lang="en-US" sz="2000" dirty="0">
                <a:latin typeface="Roboto" panose="02000000000000000000" pitchFamily="2" charset="0"/>
                <a:ea typeface="Roboto" panose="02000000000000000000" pitchFamily="2" charset="0"/>
              </a:rPr>
              <a:t>Concept of “</a:t>
            </a:r>
            <a:r>
              <a:rPr lang="en-US" sz="2000" b="1" dirty="0">
                <a:solidFill>
                  <a:srgbClr val="60C4D4"/>
                </a:solidFill>
                <a:latin typeface="Roboto" panose="02000000000000000000" pitchFamily="2" charset="0"/>
                <a:ea typeface="Roboto" panose="02000000000000000000" pitchFamily="2" charset="0"/>
              </a:rPr>
              <a:t>Tidy data</a:t>
            </a:r>
            <a:r>
              <a:rPr lang="en-US" sz="2000" dirty="0">
                <a:latin typeface="Roboto" panose="02000000000000000000" pitchFamily="2" charset="0"/>
                <a:ea typeface="Roboto" panose="02000000000000000000" pitchFamily="2" charset="0"/>
              </a:rPr>
              <a:t>”</a:t>
            </a:r>
          </a:p>
          <a:p>
            <a:pPr marL="514350" indent="-514350">
              <a:buFont typeface="+mj-lt"/>
              <a:buAutoNum type="arabicPeriod"/>
            </a:pPr>
            <a:r>
              <a:rPr lang="en-US" sz="2000" dirty="0">
                <a:latin typeface="Roboto" panose="02000000000000000000" pitchFamily="2" charset="0"/>
                <a:ea typeface="Roboto" panose="02000000000000000000" pitchFamily="2" charset="0"/>
              </a:rPr>
              <a:t>The </a:t>
            </a:r>
            <a:r>
              <a:rPr lang="en-US" sz="2000" b="1" dirty="0">
                <a:solidFill>
                  <a:srgbClr val="ECC556"/>
                </a:solidFill>
                <a:latin typeface="Roboto" panose="02000000000000000000" pitchFamily="2" charset="0"/>
                <a:ea typeface="Roboto" panose="02000000000000000000" pitchFamily="2" charset="0"/>
              </a:rPr>
              <a:t>pipe</a:t>
            </a:r>
            <a:r>
              <a:rPr lang="en-US" sz="2000" dirty="0">
                <a:latin typeface="Roboto" panose="02000000000000000000" pitchFamily="2" charset="0"/>
                <a:ea typeface="Roboto" panose="02000000000000000000" pitchFamily="2" charset="0"/>
              </a:rPr>
              <a:t> (%&gt;%) (more human readable than nested functions)</a:t>
            </a:r>
          </a:p>
        </p:txBody>
      </p:sp>
      <p:pic>
        <p:nvPicPr>
          <p:cNvPr id="14" name="Picture 13">
            <a:extLst>
              <a:ext uri="{FF2B5EF4-FFF2-40B4-BE49-F238E27FC236}">
                <a16:creationId xmlns:a16="http://schemas.microsoft.com/office/drawing/2014/main" id="{B15829D5-E85E-4DF3-A2D3-4AD2B07626B1}"/>
              </a:ext>
            </a:extLst>
          </p:cNvPr>
          <p:cNvPicPr>
            <a:picLocks noChangeAspect="1"/>
          </p:cNvPicPr>
          <p:nvPr/>
        </p:nvPicPr>
        <p:blipFill rotWithShape="1">
          <a:blip r:embed="rId4">
            <a:clrChange>
              <a:clrFrom>
                <a:srgbClr val="FFFFFF"/>
              </a:clrFrom>
              <a:clrTo>
                <a:srgbClr val="FFFFFF">
                  <a:alpha val="0"/>
                </a:srgbClr>
              </a:clrTo>
            </a:clrChange>
          </a:blip>
          <a:srcRect l="6844" t="8061" r="16160" b="4694"/>
          <a:stretch/>
        </p:blipFill>
        <p:spPr>
          <a:xfrm>
            <a:off x="7908124" y="1906578"/>
            <a:ext cx="3445676" cy="3637103"/>
          </a:xfrm>
          <a:custGeom>
            <a:avLst/>
            <a:gdLst>
              <a:gd name="connsiteX0" fmla="*/ 0 w 3445676"/>
              <a:gd name="connsiteY0" fmla="*/ 0 h 3637103"/>
              <a:gd name="connsiteX1" fmla="*/ 1026137 w 3445676"/>
              <a:gd name="connsiteY1" fmla="*/ 0 h 3637103"/>
              <a:gd name="connsiteX2" fmla="*/ 1041143 w 3445676"/>
              <a:gd name="connsiteY2" fmla="*/ 11113 h 3637103"/>
              <a:gd name="connsiteX3" fmla="*/ 1056833 w 3445676"/>
              <a:gd name="connsiteY3" fmla="*/ 18958 h 3637103"/>
              <a:gd name="connsiteX4" fmla="*/ 1045376 w 3445676"/>
              <a:gd name="connsiteY4" fmla="*/ 23813 h 3637103"/>
              <a:gd name="connsiteX5" fmla="*/ 1337476 w 3445676"/>
              <a:gd name="connsiteY5" fmla="*/ 191030 h 3637103"/>
              <a:gd name="connsiteX6" fmla="*/ 1338134 w 3445676"/>
              <a:gd name="connsiteY6" fmla="*/ 187084 h 3637103"/>
              <a:gd name="connsiteX7" fmla="*/ 1481409 w 3445676"/>
              <a:gd name="connsiteY7" fmla="*/ 282046 h 3637103"/>
              <a:gd name="connsiteX8" fmla="*/ 1477176 w 3445676"/>
              <a:gd name="connsiteY8" fmla="*/ 832380 h 3637103"/>
              <a:gd name="connsiteX9" fmla="*/ 1964009 w 3445676"/>
              <a:gd name="connsiteY9" fmla="*/ 1107546 h 3637103"/>
              <a:gd name="connsiteX10" fmla="*/ 2560909 w 3445676"/>
              <a:gd name="connsiteY10" fmla="*/ 756180 h 3637103"/>
              <a:gd name="connsiteX11" fmla="*/ 2611709 w 3445676"/>
              <a:gd name="connsiteY11" fmla="*/ 100013 h 3637103"/>
              <a:gd name="connsiteX12" fmla="*/ 2364220 w 3445676"/>
              <a:gd name="connsiteY12" fmla="*/ 0 h 3637103"/>
              <a:gd name="connsiteX13" fmla="*/ 3445676 w 3445676"/>
              <a:gd name="connsiteY13" fmla="*/ 0 h 3637103"/>
              <a:gd name="connsiteX14" fmla="*/ 3445676 w 3445676"/>
              <a:gd name="connsiteY14" fmla="*/ 2480028 h 3637103"/>
              <a:gd name="connsiteX15" fmla="*/ 3442501 w 3445676"/>
              <a:gd name="connsiteY15" fmla="*/ 2478088 h 3637103"/>
              <a:gd name="connsiteX16" fmla="*/ 2934501 w 3445676"/>
              <a:gd name="connsiteY16" fmla="*/ 2779713 h 3637103"/>
              <a:gd name="connsiteX17" fmla="*/ 2931326 w 3445676"/>
              <a:gd name="connsiteY17" fmla="*/ 3335338 h 3637103"/>
              <a:gd name="connsiteX18" fmla="*/ 2406381 w 3445676"/>
              <a:gd name="connsiteY18" fmla="*/ 3637103 h 3637103"/>
              <a:gd name="connsiteX19" fmla="*/ 0 w 3445676"/>
              <a:gd name="connsiteY19" fmla="*/ 3637103 h 363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45676" h="3637103">
                <a:moveTo>
                  <a:pt x="0" y="0"/>
                </a:moveTo>
                <a:lnTo>
                  <a:pt x="1026137" y="0"/>
                </a:lnTo>
                <a:lnTo>
                  <a:pt x="1041143" y="11113"/>
                </a:lnTo>
                <a:lnTo>
                  <a:pt x="1056833" y="18958"/>
                </a:lnTo>
                <a:lnTo>
                  <a:pt x="1045376" y="23813"/>
                </a:lnTo>
                <a:lnTo>
                  <a:pt x="1337476" y="191030"/>
                </a:lnTo>
                <a:lnTo>
                  <a:pt x="1338134" y="187084"/>
                </a:lnTo>
                <a:lnTo>
                  <a:pt x="1481409" y="282046"/>
                </a:lnTo>
                <a:lnTo>
                  <a:pt x="1477176" y="832380"/>
                </a:lnTo>
                <a:lnTo>
                  <a:pt x="1964009" y="1107546"/>
                </a:lnTo>
                <a:lnTo>
                  <a:pt x="2560909" y="756180"/>
                </a:lnTo>
                <a:lnTo>
                  <a:pt x="2611709" y="100013"/>
                </a:lnTo>
                <a:lnTo>
                  <a:pt x="2364220" y="0"/>
                </a:lnTo>
                <a:lnTo>
                  <a:pt x="3445676" y="0"/>
                </a:lnTo>
                <a:lnTo>
                  <a:pt x="3445676" y="2480028"/>
                </a:lnTo>
                <a:lnTo>
                  <a:pt x="3442501" y="2478088"/>
                </a:lnTo>
                <a:lnTo>
                  <a:pt x="2934501" y="2779713"/>
                </a:lnTo>
                <a:cubicBezTo>
                  <a:pt x="2933443" y="2964921"/>
                  <a:pt x="2932384" y="3150130"/>
                  <a:pt x="2931326" y="3335338"/>
                </a:cubicBezTo>
                <a:lnTo>
                  <a:pt x="2406381" y="3637103"/>
                </a:lnTo>
                <a:lnTo>
                  <a:pt x="0" y="3637103"/>
                </a:lnTo>
                <a:close/>
              </a:path>
            </a:pathLst>
          </a:custGeom>
        </p:spPr>
      </p:pic>
      <p:sp>
        <p:nvSpPr>
          <p:cNvPr id="7" name="TextBox 6">
            <a:extLst>
              <a:ext uri="{FF2B5EF4-FFF2-40B4-BE49-F238E27FC236}">
                <a16:creationId xmlns:a16="http://schemas.microsoft.com/office/drawing/2014/main" id="{AB702F3F-2283-47A4-AD5C-AF8D756D5C12}"/>
              </a:ext>
            </a:extLst>
          </p:cNvPr>
          <p:cNvSpPr txBox="1"/>
          <p:nvPr/>
        </p:nvSpPr>
        <p:spPr>
          <a:xfrm>
            <a:off x="9630962" y="6460237"/>
            <a:ext cx="3161298" cy="307777"/>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hlinkClick r:id="rId5"/>
              </a:rPr>
              <a:t>https://www.tidyverse.org/ </a:t>
            </a:r>
            <a:endParaRPr lang="en-US" sz="1400"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4C37AA90-AD15-4CCA-BA25-F6AC42B3263D}"/>
              </a:ext>
            </a:extLst>
          </p:cNvPr>
          <p:cNvSpPr txBox="1"/>
          <p:nvPr/>
        </p:nvSpPr>
        <p:spPr>
          <a:xfrm>
            <a:off x="994611" y="2452000"/>
            <a:ext cx="6160168" cy="2123658"/>
          </a:xfrm>
          <a:prstGeom prst="rect">
            <a:avLst/>
          </a:prstGeom>
          <a:noFill/>
        </p:spPr>
        <p:txBody>
          <a:bodyPr wrap="square">
            <a:spAutoFit/>
          </a:bodyPr>
          <a:lstStyle/>
          <a:p>
            <a:pPr marL="0" indent="0">
              <a:buNone/>
            </a:pPr>
            <a:r>
              <a:rPr lang="en-US" sz="2000" dirty="0">
                <a:latin typeface="Roboto" panose="02000000000000000000" pitchFamily="2" charset="0"/>
                <a:ea typeface="Roboto" panose="02000000000000000000" pitchFamily="2" charset="0"/>
              </a:rPr>
              <a:t>A </a:t>
            </a:r>
            <a:r>
              <a:rPr lang="en-US" sz="2000" b="1" dirty="0">
                <a:latin typeface="Roboto" panose="02000000000000000000" pitchFamily="2" charset="0"/>
                <a:ea typeface="Roboto" panose="02000000000000000000" pitchFamily="2" charset="0"/>
              </a:rPr>
              <a:t>collection of R packages </a:t>
            </a:r>
            <a:r>
              <a:rPr lang="en-US" sz="2000" dirty="0">
                <a:latin typeface="Roboto" panose="02000000000000000000" pitchFamily="2" charset="0"/>
                <a:ea typeface="Roboto" panose="02000000000000000000" pitchFamily="2" charset="0"/>
              </a:rPr>
              <a:t>designed </a:t>
            </a:r>
            <a:r>
              <a:rPr lang="en-US" sz="2000" b="1" dirty="0">
                <a:latin typeface="Roboto" panose="02000000000000000000" pitchFamily="2" charset="0"/>
                <a:ea typeface="Roboto" panose="02000000000000000000" pitchFamily="2" charset="0"/>
              </a:rPr>
              <a:t>for data science</a:t>
            </a:r>
            <a:r>
              <a:rPr lang="en-US" sz="2000" dirty="0">
                <a:latin typeface="Roboto" panose="02000000000000000000" pitchFamily="2" charset="0"/>
                <a:ea typeface="Roboto" panose="02000000000000000000" pitchFamily="2" charset="0"/>
              </a:rPr>
              <a:t>, that share an underlying design philosophy, grammar, and data structures.</a:t>
            </a:r>
          </a:p>
          <a:p>
            <a:endParaRPr lang="en-US" dirty="0">
              <a:latin typeface="Roboto" panose="02000000000000000000" pitchFamily="2" charset="0"/>
              <a:ea typeface="Roboto" panose="02000000000000000000" pitchFamily="2" charset="0"/>
            </a:endParaRPr>
          </a:p>
          <a:p>
            <a:r>
              <a:rPr lang="en-US" sz="1800" dirty="0">
                <a:latin typeface="Roboto" panose="02000000000000000000" pitchFamily="2" charset="0"/>
                <a:ea typeface="Roboto" panose="02000000000000000000" pitchFamily="2" charset="0"/>
              </a:rPr>
              <a:t>“A gateway drug.“ </a:t>
            </a:r>
          </a:p>
          <a:p>
            <a:r>
              <a:rPr lang="en-US" sz="1600" dirty="0">
                <a:latin typeface="Roboto" panose="02000000000000000000" pitchFamily="2" charset="0"/>
                <a:ea typeface="Roboto" panose="02000000000000000000" pitchFamily="2" charset="0"/>
              </a:rPr>
              <a:t>    - my friend James</a:t>
            </a:r>
          </a:p>
          <a:p>
            <a:pPr marL="0" indent="0">
              <a:buNone/>
            </a:pPr>
            <a:endParaRPr lang="en-US" sz="1800" dirty="0">
              <a:latin typeface="Roboto" panose="02000000000000000000" pitchFamily="2" charset="0"/>
              <a:ea typeface="Roboto" panose="02000000000000000000" pitchFamily="2" charset="0"/>
            </a:endParaRPr>
          </a:p>
        </p:txBody>
      </p:sp>
      <p:pic>
        <p:nvPicPr>
          <p:cNvPr id="1028" name="Picture 4" descr="Exposition pipe — %$% • magrittr">
            <a:extLst>
              <a:ext uri="{FF2B5EF4-FFF2-40B4-BE49-F238E27FC236}">
                <a16:creationId xmlns:a16="http://schemas.microsoft.com/office/drawing/2014/main" id="{6DE0DB9F-00EA-4567-98A0-7B00DCCE9B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6476" y="5004404"/>
            <a:ext cx="914486" cy="105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878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95DEB-9B80-4904-9523-A948CBDA879A}"/>
              </a:ext>
            </a:extLst>
          </p:cNvPr>
          <p:cNvPicPr>
            <a:picLocks noChangeAspect="1"/>
          </p:cNvPicPr>
          <p:nvPr/>
        </p:nvPicPr>
        <p:blipFill>
          <a:blip r:embed="rId3"/>
          <a:stretch>
            <a:fillRect/>
          </a:stretch>
        </p:blipFill>
        <p:spPr>
          <a:xfrm>
            <a:off x="9619077" y="584681"/>
            <a:ext cx="2001754" cy="702462"/>
          </a:xfrm>
          <a:prstGeom prst="rect">
            <a:avLst/>
          </a:prstGeom>
        </p:spPr>
      </p:pic>
      <p:pic>
        <p:nvPicPr>
          <p:cNvPr id="2050" name="Picture 2" descr="How To Reshape Pandas Dataframe with melt and wide_to_long ...">
            <a:extLst>
              <a:ext uri="{FF2B5EF4-FFF2-40B4-BE49-F238E27FC236}">
                <a16:creationId xmlns:a16="http://schemas.microsoft.com/office/drawing/2014/main" id="{BA442549-74AE-47D7-B73F-4E8FA7625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737" y="1486152"/>
            <a:ext cx="6481063" cy="1810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286509-AEA7-4D82-BD6B-574F42CBEE67}"/>
              </a:ext>
            </a:extLst>
          </p:cNvPr>
          <p:cNvSpPr txBox="1"/>
          <p:nvPr/>
        </p:nvSpPr>
        <p:spPr>
          <a:xfrm>
            <a:off x="838200" y="1652918"/>
            <a:ext cx="4792579" cy="1394997"/>
          </a:xfrm>
          <a:prstGeom prst="rect">
            <a:avLst/>
          </a:prstGeom>
          <a:noFill/>
        </p:spPr>
        <p:txBody>
          <a:bodyPr wrap="square">
            <a:spAutoFit/>
          </a:bodyPr>
          <a:lstStyle/>
          <a:p>
            <a:pPr marL="0" marR="0">
              <a:lnSpc>
                <a:spcPct val="107000"/>
              </a:lnSpc>
              <a:spcBef>
                <a:spcPts val="0"/>
              </a:spcBef>
              <a:spcAft>
                <a:spcPts val="0"/>
              </a:spcAft>
            </a:pPr>
            <a:r>
              <a:rPr lang="en-US" sz="2000" kern="1200" dirty="0">
                <a:effectLst/>
                <a:latin typeface="Roboto" panose="02000000000000000000" pitchFamily="2" charset="0"/>
                <a:ea typeface="Roboto" panose="02000000000000000000" pitchFamily="2" charset="0"/>
                <a:cs typeface="Calibri" panose="020F0502020204030204" pitchFamily="34" charset="0"/>
              </a:rPr>
              <a:t>Simple rules:</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Roboto" panose="02000000000000000000" pitchFamily="2" charset="0"/>
                <a:ea typeface="Roboto" panose="02000000000000000000" pitchFamily="2" charset="0"/>
                <a:cs typeface="Calibri" panose="020F0502020204030204" pitchFamily="34" charset="0"/>
              </a:rPr>
              <a:t>Every </a:t>
            </a:r>
            <a:r>
              <a:rPr lang="en-US" sz="2000" b="1" kern="1200" dirty="0">
                <a:effectLst/>
                <a:latin typeface="Roboto" panose="02000000000000000000" pitchFamily="2" charset="0"/>
                <a:ea typeface="Roboto" panose="02000000000000000000" pitchFamily="2" charset="0"/>
                <a:cs typeface="Calibri" panose="020F0502020204030204" pitchFamily="34" charset="0"/>
              </a:rPr>
              <a:t>column</a:t>
            </a:r>
            <a:r>
              <a:rPr lang="en-US" sz="2000" kern="1200" dirty="0">
                <a:effectLst/>
                <a:latin typeface="Roboto" panose="02000000000000000000" pitchFamily="2" charset="0"/>
                <a:ea typeface="Roboto" panose="02000000000000000000" pitchFamily="2" charset="0"/>
                <a:cs typeface="Calibri" panose="020F0502020204030204" pitchFamily="34" charset="0"/>
              </a:rPr>
              <a:t> is a </a:t>
            </a:r>
            <a:r>
              <a:rPr lang="en-US" sz="2000" b="1" kern="1200" dirty="0">
                <a:effectLst/>
                <a:latin typeface="Roboto" panose="02000000000000000000" pitchFamily="2" charset="0"/>
                <a:ea typeface="Roboto" panose="02000000000000000000" pitchFamily="2" charset="0"/>
                <a:cs typeface="Calibri" panose="020F0502020204030204" pitchFamily="34" charset="0"/>
              </a:rPr>
              <a:t>variable</a:t>
            </a:r>
            <a:r>
              <a:rPr lang="en-US" sz="2000" kern="1200" dirty="0">
                <a:effectLst/>
                <a:latin typeface="Roboto" panose="02000000000000000000" pitchFamily="2" charset="0"/>
                <a:ea typeface="Roboto" panose="02000000000000000000" pitchFamily="2" charset="0"/>
                <a:cs typeface="Calibri" panose="020F0502020204030204" pitchFamily="34" charset="0"/>
              </a:rPr>
              <a:t>.</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Roboto" panose="02000000000000000000" pitchFamily="2" charset="0"/>
                <a:ea typeface="Roboto" panose="02000000000000000000" pitchFamily="2" charset="0"/>
                <a:cs typeface="Calibri" panose="020F0502020204030204" pitchFamily="34" charset="0"/>
              </a:rPr>
              <a:t>Every </a:t>
            </a:r>
            <a:r>
              <a:rPr lang="en-US" sz="2000" b="1" kern="1200" dirty="0">
                <a:effectLst/>
                <a:latin typeface="Roboto" panose="02000000000000000000" pitchFamily="2" charset="0"/>
                <a:ea typeface="Roboto" panose="02000000000000000000" pitchFamily="2" charset="0"/>
                <a:cs typeface="Calibri" panose="020F0502020204030204" pitchFamily="34" charset="0"/>
              </a:rPr>
              <a:t>row</a:t>
            </a:r>
            <a:r>
              <a:rPr lang="en-US" sz="2000" kern="1200" dirty="0">
                <a:effectLst/>
                <a:latin typeface="Roboto" panose="02000000000000000000" pitchFamily="2" charset="0"/>
                <a:ea typeface="Roboto" panose="02000000000000000000" pitchFamily="2" charset="0"/>
                <a:cs typeface="Calibri" panose="020F0502020204030204" pitchFamily="34" charset="0"/>
              </a:rPr>
              <a:t> is an </a:t>
            </a:r>
            <a:r>
              <a:rPr lang="en-US" sz="2000" b="1" kern="1200" dirty="0">
                <a:effectLst/>
                <a:latin typeface="Roboto" panose="02000000000000000000" pitchFamily="2" charset="0"/>
                <a:ea typeface="Roboto" panose="02000000000000000000" pitchFamily="2" charset="0"/>
                <a:cs typeface="Calibri" panose="020F0502020204030204" pitchFamily="34" charset="0"/>
              </a:rPr>
              <a:t>observation</a:t>
            </a:r>
            <a:r>
              <a:rPr lang="en-US" sz="2000" kern="1200" dirty="0">
                <a:effectLst/>
                <a:latin typeface="Roboto" panose="02000000000000000000" pitchFamily="2" charset="0"/>
                <a:ea typeface="Roboto" panose="02000000000000000000" pitchFamily="2" charset="0"/>
                <a:cs typeface="Calibri" panose="020F0502020204030204" pitchFamily="34" charset="0"/>
              </a:rPr>
              <a:t>.</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Roboto" panose="02000000000000000000" pitchFamily="2" charset="0"/>
                <a:ea typeface="Roboto" panose="02000000000000000000" pitchFamily="2" charset="0"/>
                <a:cs typeface="Calibri" panose="020F0502020204030204" pitchFamily="34" charset="0"/>
              </a:rPr>
              <a:t>Every </a:t>
            </a:r>
            <a:r>
              <a:rPr lang="en-US" sz="2000" b="1" kern="1200" dirty="0">
                <a:effectLst/>
                <a:latin typeface="Roboto" panose="02000000000000000000" pitchFamily="2" charset="0"/>
                <a:ea typeface="Roboto" panose="02000000000000000000" pitchFamily="2" charset="0"/>
                <a:cs typeface="Calibri" panose="020F0502020204030204" pitchFamily="34" charset="0"/>
              </a:rPr>
              <a:t>cell</a:t>
            </a:r>
            <a:r>
              <a:rPr lang="en-US" sz="2000" kern="1200" dirty="0">
                <a:effectLst/>
                <a:latin typeface="Roboto" panose="02000000000000000000" pitchFamily="2" charset="0"/>
                <a:ea typeface="Roboto" panose="02000000000000000000" pitchFamily="2" charset="0"/>
                <a:cs typeface="Calibri" panose="020F0502020204030204" pitchFamily="34" charset="0"/>
              </a:rPr>
              <a:t> is a </a:t>
            </a:r>
            <a:r>
              <a:rPr lang="en-US" sz="2000" b="1" kern="1200" dirty="0">
                <a:effectLst/>
                <a:latin typeface="Roboto" panose="02000000000000000000" pitchFamily="2" charset="0"/>
                <a:ea typeface="Roboto" panose="02000000000000000000" pitchFamily="2" charset="0"/>
                <a:cs typeface="Calibri" panose="020F0502020204030204" pitchFamily="34" charset="0"/>
              </a:rPr>
              <a:t>single value</a:t>
            </a:r>
            <a:r>
              <a:rPr lang="en-US" sz="2000" kern="1200" dirty="0">
                <a:effectLst/>
                <a:latin typeface="Roboto" panose="02000000000000000000" pitchFamily="2" charset="0"/>
                <a:ea typeface="Roboto" panose="02000000000000000000" pitchFamily="2" charset="0"/>
                <a:cs typeface="Calibri" panose="020F0502020204030204" pitchFamily="34" charset="0"/>
              </a:rPr>
              <a:t>.</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p:txBody>
      </p:sp>
      <p:sp>
        <p:nvSpPr>
          <p:cNvPr id="24" name="TextBox 23">
            <a:extLst>
              <a:ext uri="{FF2B5EF4-FFF2-40B4-BE49-F238E27FC236}">
                <a16:creationId xmlns:a16="http://schemas.microsoft.com/office/drawing/2014/main" id="{03054530-89E9-40B1-80D3-C99C102ADE67}"/>
              </a:ext>
            </a:extLst>
          </p:cNvPr>
          <p:cNvSpPr txBox="1"/>
          <p:nvPr/>
        </p:nvSpPr>
        <p:spPr>
          <a:xfrm>
            <a:off x="9047909" y="3181236"/>
            <a:ext cx="3144091" cy="230832"/>
          </a:xfrm>
          <a:prstGeom prst="rect">
            <a:avLst/>
          </a:prstGeom>
          <a:noFill/>
        </p:spPr>
        <p:txBody>
          <a:bodyPr wrap="square">
            <a:spAutoFit/>
          </a:bodyPr>
          <a:lstStyle/>
          <a:p>
            <a:r>
              <a:rPr lang="en-US" sz="900" dirty="0">
                <a:hlinkClick r:id="rId5"/>
              </a:rPr>
              <a:t>12 Tidy data | R for Data Science (had.co.nz)</a:t>
            </a:r>
            <a:endParaRPr lang="en-US" sz="900" dirty="0"/>
          </a:p>
        </p:txBody>
      </p:sp>
      <p:sp>
        <p:nvSpPr>
          <p:cNvPr id="4" name="TextBox 3">
            <a:extLst>
              <a:ext uri="{FF2B5EF4-FFF2-40B4-BE49-F238E27FC236}">
                <a16:creationId xmlns:a16="http://schemas.microsoft.com/office/drawing/2014/main" id="{4CAD8064-6558-20EA-57E3-3AA3247456A7}"/>
              </a:ext>
            </a:extLst>
          </p:cNvPr>
          <p:cNvSpPr txBox="1"/>
          <p:nvPr/>
        </p:nvSpPr>
        <p:spPr>
          <a:xfrm>
            <a:off x="132514" y="6535351"/>
            <a:ext cx="6203950" cy="276999"/>
          </a:xfrm>
          <a:prstGeom prst="rect">
            <a:avLst/>
          </a:prstGeom>
          <a:noFill/>
        </p:spPr>
        <p:txBody>
          <a:bodyPr wrap="square">
            <a:spAutoFit/>
          </a:bodyPr>
          <a:lstStyle/>
          <a:p>
            <a:r>
              <a:rPr lang="en-US" sz="1200" dirty="0">
                <a:latin typeface="Roboto" panose="02000000000000000000" pitchFamily="2" charset="0"/>
                <a:ea typeface="Roboto" panose="02000000000000000000" pitchFamily="2" charset="0"/>
              </a:rPr>
              <a:t>https://www.openscapes.org/blog/2020/10/12/tidy-data/</a:t>
            </a:r>
          </a:p>
        </p:txBody>
      </p:sp>
      <p:grpSp>
        <p:nvGrpSpPr>
          <p:cNvPr id="6" name="Group 5">
            <a:extLst>
              <a:ext uri="{FF2B5EF4-FFF2-40B4-BE49-F238E27FC236}">
                <a16:creationId xmlns:a16="http://schemas.microsoft.com/office/drawing/2014/main" id="{5DBA1F71-8837-B361-DDA1-B54903AFDFAE}"/>
              </a:ext>
            </a:extLst>
          </p:cNvPr>
          <p:cNvGrpSpPr/>
          <p:nvPr/>
        </p:nvGrpSpPr>
        <p:grpSpPr>
          <a:xfrm>
            <a:off x="7996405" y="6492875"/>
            <a:ext cx="5018497" cy="276999"/>
            <a:chOff x="7173503" y="6465582"/>
            <a:chExt cx="5018497" cy="276999"/>
          </a:xfrm>
        </p:grpSpPr>
        <p:sp>
          <p:nvSpPr>
            <p:cNvPr id="7" name="TextBox 6">
              <a:extLst>
                <a:ext uri="{FF2B5EF4-FFF2-40B4-BE49-F238E27FC236}">
                  <a16:creationId xmlns:a16="http://schemas.microsoft.com/office/drawing/2014/main" id="{89964CF4-4752-1646-3B4C-BB1778F4CB9C}"/>
                </a:ext>
              </a:extLst>
            </p:cNvPr>
            <p:cNvSpPr txBox="1"/>
            <p:nvPr/>
          </p:nvSpPr>
          <p:spPr>
            <a:xfrm>
              <a:off x="8340899" y="6465582"/>
              <a:ext cx="3851101" cy="276999"/>
            </a:xfrm>
            <a:prstGeom prst="rect">
              <a:avLst/>
            </a:prstGeom>
            <a:noFill/>
          </p:spPr>
          <p:txBody>
            <a:bodyPr wrap="square">
              <a:spAutoFit/>
            </a:bodyPr>
            <a:lstStyle/>
            <a:p>
              <a:r>
                <a:rPr lang="en-US" sz="1200" dirty="0">
                  <a:latin typeface="Roboto" panose="02000000000000000000" pitchFamily="2" charset="0"/>
                  <a:ea typeface="Roboto" panose="02000000000000000000" pitchFamily="2" charset="0"/>
                  <a:hlinkClick r:id="rId6"/>
                </a:rPr>
                <a:t>Tidy Data | Journal of Statistical Software</a:t>
              </a:r>
              <a:endParaRPr lang="en-US" sz="1200"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E500CC8D-507D-FAE5-DBED-2715E085094B}"/>
                </a:ext>
              </a:extLst>
            </p:cNvPr>
            <p:cNvSpPr txBox="1"/>
            <p:nvPr/>
          </p:nvSpPr>
          <p:spPr>
            <a:xfrm>
              <a:off x="7173503" y="6465582"/>
              <a:ext cx="1705054" cy="276999"/>
            </a:xfrm>
            <a:prstGeom prst="rect">
              <a:avLst/>
            </a:prstGeom>
            <a:noFill/>
          </p:spPr>
          <p:txBody>
            <a:bodyPr wrap="square">
              <a:spAutoFit/>
            </a:bodyPr>
            <a:lstStyle/>
            <a:p>
              <a:r>
                <a:rPr lang="en-US" sz="1200" dirty="0">
                  <a:latin typeface="Roboto" panose="02000000000000000000" pitchFamily="2" charset="0"/>
                  <a:ea typeface="Roboto" panose="02000000000000000000" pitchFamily="2" charset="0"/>
                </a:rPr>
                <a:t>Wickham (2014)</a:t>
              </a:r>
            </a:p>
          </p:txBody>
        </p:sp>
      </p:grpSp>
      <p:sp>
        <p:nvSpPr>
          <p:cNvPr id="13" name="Title 1">
            <a:extLst>
              <a:ext uri="{FF2B5EF4-FFF2-40B4-BE49-F238E27FC236}">
                <a16:creationId xmlns:a16="http://schemas.microsoft.com/office/drawing/2014/main" id="{D33FDDB1-20EC-A03F-6AC5-79BB8AC3564E}"/>
              </a:ext>
            </a:extLst>
          </p:cNvPr>
          <p:cNvSpPr>
            <a:spLocks noGrp="1"/>
          </p:cNvSpPr>
          <p:nvPr>
            <p:ph type="title"/>
          </p:nvPr>
        </p:nvSpPr>
        <p:spPr>
          <a:xfrm>
            <a:off x="838200" y="365125"/>
            <a:ext cx="10515600" cy="1325563"/>
          </a:xfrm>
        </p:spPr>
        <p:txBody>
          <a:bodyPr/>
          <a:lstStyle/>
          <a:p>
            <a:r>
              <a:rPr lang="en-US" dirty="0">
                <a:solidFill>
                  <a:srgbClr val="60C4D4"/>
                </a:solidFill>
                <a:latin typeface="Franklin Gothic Demi Cond" panose="020B0706030402020204" pitchFamily="34" charset="0"/>
                <a:ea typeface="Roboto" panose="02000000000000000000" pitchFamily="2" charset="0"/>
                <a:cs typeface="JetBrains Mono Thin" panose="02000009000000000000" pitchFamily="49" charset="0"/>
              </a:rPr>
              <a:t>1. Tidy data</a:t>
            </a:r>
            <a:endParaRPr lang="en-US" dirty="0">
              <a:solidFill>
                <a:srgbClr val="60C4D4"/>
              </a:solidFill>
            </a:endParaRPr>
          </a:p>
        </p:txBody>
      </p:sp>
    </p:spTree>
    <p:extLst>
      <p:ext uri="{BB962C8B-B14F-4D97-AF65-F5344CB8AC3E}">
        <p14:creationId xmlns:p14="http://schemas.microsoft.com/office/powerpoint/2010/main" val="2635144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4"/>
          <a:srcRect t="7019" r="15028"/>
          <a:stretch/>
        </p:blipFill>
        <p:spPr>
          <a:xfrm>
            <a:off x="9847220" y="3152926"/>
            <a:ext cx="1670592" cy="1157831"/>
          </a:xfrm>
          <a:prstGeom prst="rect">
            <a:avLst/>
          </a:prstGeom>
        </p:spPr>
      </p:pic>
      <p:sp>
        <p:nvSpPr>
          <p:cNvPr id="24" name="TextBox 23">
            <a:extLst>
              <a:ext uri="{FF2B5EF4-FFF2-40B4-BE49-F238E27FC236}">
                <a16:creationId xmlns:a16="http://schemas.microsoft.com/office/drawing/2014/main" id="{2B923685-0130-49D2-979F-55EF731E9B21}"/>
              </a:ext>
            </a:extLst>
          </p:cNvPr>
          <p:cNvSpPr txBox="1"/>
          <p:nvPr/>
        </p:nvSpPr>
        <p:spPr>
          <a:xfrm>
            <a:off x="6285346" y="2749853"/>
            <a:ext cx="736099" cy="369332"/>
          </a:xfrm>
          <a:prstGeom prst="rect">
            <a:avLst/>
          </a:prstGeom>
          <a:noFill/>
        </p:spPr>
        <p:txBody>
          <a:bodyPr wrap="none" rtlCol="0">
            <a:spAutoFit/>
          </a:bodyPr>
          <a:lstStyle/>
          <a:p>
            <a:pPr algn="ctr"/>
            <a:r>
              <a:rPr lang="en-US" b="1" u="sng" dirty="0">
                <a:latin typeface="JetBrains Mono" panose="02000009000000000000" pitchFamily="49" charset="0"/>
                <a:cs typeface="JetBrains Mono" panose="02000009000000000000" pitchFamily="49" charset="0"/>
              </a:rPr>
              <a:t>Data</a:t>
            </a:r>
          </a:p>
        </p:txBody>
      </p:sp>
      <p:sp>
        <p:nvSpPr>
          <p:cNvPr id="25" name="TextBox 24">
            <a:extLst>
              <a:ext uri="{FF2B5EF4-FFF2-40B4-BE49-F238E27FC236}">
                <a16:creationId xmlns:a16="http://schemas.microsoft.com/office/drawing/2014/main" id="{29EF25C8-D85B-4282-942D-21ECB6F9B523}"/>
              </a:ext>
            </a:extLst>
          </p:cNvPr>
          <p:cNvSpPr txBox="1"/>
          <p:nvPr/>
        </p:nvSpPr>
        <p:spPr>
          <a:xfrm>
            <a:off x="9418388" y="2713059"/>
            <a:ext cx="2528256" cy="369332"/>
          </a:xfrm>
          <a:prstGeom prst="rect">
            <a:avLst/>
          </a:prstGeom>
          <a:noFill/>
        </p:spPr>
        <p:txBody>
          <a:bodyPr wrap="none" rtlCol="0">
            <a:spAutoFit/>
          </a:bodyPr>
          <a:lstStyle/>
          <a:p>
            <a:pPr algn="ctr"/>
            <a:r>
              <a:rPr lang="en-US" b="1" u="sng" dirty="0">
                <a:latin typeface="JetBrains Mono" panose="02000009000000000000" pitchFamily="49" charset="0"/>
                <a:cs typeface="JetBrains Mono" panose="02000009000000000000" pitchFamily="49" charset="0"/>
              </a:rPr>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1021433" cy="369332"/>
          </a:xfrm>
          <a:prstGeom prst="rect">
            <a:avLst/>
          </a:prstGeom>
          <a:noFill/>
        </p:spPr>
        <p:txBody>
          <a:bodyPr wrap="none" rtlCol="0">
            <a:spAutoFit/>
          </a:bodyPr>
          <a:lstStyle/>
          <a:p>
            <a:r>
              <a:rPr lang="en-US" dirty="0">
                <a:latin typeface="JetBrains Mono" panose="02000009000000000000" pitchFamily="49" charset="0"/>
                <a:cs typeface="JetBrains Mono" panose="02000009000000000000" pitchFamily="49" charset="0"/>
              </a:rPr>
              <a:t>script</a:t>
            </a:r>
          </a:p>
        </p:txBody>
      </p:sp>
      <p:sp>
        <p:nvSpPr>
          <p:cNvPr id="3" name="Title 1">
            <a:extLst>
              <a:ext uri="{FF2B5EF4-FFF2-40B4-BE49-F238E27FC236}">
                <a16:creationId xmlns:a16="http://schemas.microsoft.com/office/drawing/2014/main" id="{F92AA2AE-AE68-E840-E9B4-453A3F215C2D}"/>
              </a:ext>
            </a:extLst>
          </p:cNvPr>
          <p:cNvSpPr txBox="1">
            <a:spLocks/>
          </p:cNvSpPr>
          <p:nvPr/>
        </p:nvSpPr>
        <p:spPr>
          <a:xfrm>
            <a:off x="990600" y="517525"/>
            <a:ext cx="10515600" cy="13255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1F63B6"/>
                </a:solidFill>
                <a:latin typeface="Franklin Gothic Demi Cond" panose="020B0706030402020204" pitchFamily="34" charset="0"/>
                <a:ea typeface="Roboto" panose="02000000000000000000" pitchFamily="2" charset="0"/>
                <a:cs typeface="JetBrains Mono Thin" panose="02000009000000000000" pitchFamily="49" charset="0"/>
              </a:rPr>
              <a:t>R is for “Reproducible”</a:t>
            </a:r>
          </a:p>
        </p:txBody>
      </p:sp>
      <p:sp>
        <p:nvSpPr>
          <p:cNvPr id="4" name="Content Placeholder 2">
            <a:extLst>
              <a:ext uri="{FF2B5EF4-FFF2-40B4-BE49-F238E27FC236}">
                <a16:creationId xmlns:a16="http://schemas.microsoft.com/office/drawing/2014/main" id="{965C5834-DEAA-27FC-06BF-89720C97B535}"/>
              </a:ext>
            </a:extLst>
          </p:cNvPr>
          <p:cNvSpPr txBox="1">
            <a:spLocks/>
          </p:cNvSpPr>
          <p:nvPr/>
        </p:nvSpPr>
        <p:spPr>
          <a:xfrm>
            <a:off x="990600" y="1655759"/>
            <a:ext cx="6033383" cy="8387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Roboto" panose="02000000000000000000" pitchFamily="2" charset="0"/>
                <a:ea typeface="Roboto" panose="02000000000000000000" pitchFamily="2" charset="0"/>
              </a:rPr>
              <a:t>Analyze the same data and obtain the same results</a:t>
            </a:r>
            <a:endParaRPr lang="en-US" sz="1800" dirty="0">
              <a:latin typeface="Roboto" panose="02000000000000000000" pitchFamily="2" charset="0"/>
              <a:ea typeface="Roboto" panose="02000000000000000000" pitchFamily="2" charset="0"/>
            </a:endParaRPr>
          </a:p>
        </p:txBody>
      </p:sp>
      <p:sp>
        <p:nvSpPr>
          <p:cNvPr id="5" name="Rectangle: Rounded Corners 4">
            <a:extLst>
              <a:ext uri="{FF2B5EF4-FFF2-40B4-BE49-F238E27FC236}">
                <a16:creationId xmlns:a16="http://schemas.microsoft.com/office/drawing/2014/main" id="{EEEB7060-1C27-0A81-C75A-BAF0EA58D326}"/>
              </a:ext>
            </a:extLst>
          </p:cNvPr>
          <p:cNvSpPr/>
          <p:nvPr/>
        </p:nvSpPr>
        <p:spPr>
          <a:xfrm>
            <a:off x="8228269" y="3849566"/>
            <a:ext cx="1325681" cy="62653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JetBrains Mono" panose="02000009000000000000" pitchFamily="49" charset="0"/>
                <a:cs typeface="JetBrains Mono" panose="02000009000000000000" pitchFamily="49" charset="0"/>
              </a:rPr>
              <a:t>Data analysis</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Tree>
    <p:extLst>
      <p:ext uri="{BB962C8B-B14F-4D97-AF65-F5344CB8AC3E}">
        <p14:creationId xmlns:p14="http://schemas.microsoft.com/office/powerpoint/2010/main" val="880295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3459-C75A-449E-93E8-A7977CD983E3}"/>
              </a:ext>
            </a:extLst>
          </p:cNvPr>
          <p:cNvSpPr>
            <a:spLocks noGrp="1"/>
          </p:cNvSpPr>
          <p:nvPr>
            <p:ph type="title"/>
          </p:nvPr>
        </p:nvSpPr>
        <p:spPr/>
        <p:txBody>
          <a:bodyPr/>
          <a:lstStyle/>
          <a:p>
            <a:r>
              <a:rPr lang="en-US" dirty="0">
                <a:solidFill>
                  <a:srgbClr val="60C4D4"/>
                </a:solidFill>
                <a:latin typeface="Franklin Gothic Demi Cond" panose="020B0706030402020204" pitchFamily="34" charset="0"/>
                <a:ea typeface="Roboto" panose="02000000000000000000" pitchFamily="2" charset="0"/>
                <a:cs typeface="JetBrains Mono Thin" panose="02000009000000000000" pitchFamily="49" charset="0"/>
              </a:rPr>
              <a:t>1. Tidy data</a:t>
            </a:r>
            <a:endParaRPr lang="en-US" dirty="0">
              <a:solidFill>
                <a:srgbClr val="60C4D4"/>
              </a:solidFill>
            </a:endParaRPr>
          </a:p>
        </p:txBody>
      </p:sp>
      <p:pic>
        <p:nvPicPr>
          <p:cNvPr id="5" name="Picture 4">
            <a:extLst>
              <a:ext uri="{FF2B5EF4-FFF2-40B4-BE49-F238E27FC236}">
                <a16:creationId xmlns:a16="http://schemas.microsoft.com/office/drawing/2014/main" id="{09995DEB-9B80-4904-9523-A948CBDA879A}"/>
              </a:ext>
            </a:extLst>
          </p:cNvPr>
          <p:cNvPicPr>
            <a:picLocks noChangeAspect="1"/>
          </p:cNvPicPr>
          <p:nvPr/>
        </p:nvPicPr>
        <p:blipFill>
          <a:blip r:embed="rId3"/>
          <a:stretch>
            <a:fillRect/>
          </a:stretch>
        </p:blipFill>
        <p:spPr>
          <a:xfrm>
            <a:off x="9619077" y="584681"/>
            <a:ext cx="2001754" cy="702462"/>
          </a:xfrm>
          <a:prstGeom prst="rect">
            <a:avLst/>
          </a:prstGeom>
        </p:spPr>
      </p:pic>
      <p:pic>
        <p:nvPicPr>
          <p:cNvPr id="2050" name="Picture 2" descr="How To Reshape Pandas Dataframe with melt and wide_to_long ...">
            <a:extLst>
              <a:ext uri="{FF2B5EF4-FFF2-40B4-BE49-F238E27FC236}">
                <a16:creationId xmlns:a16="http://schemas.microsoft.com/office/drawing/2014/main" id="{BA442549-74AE-47D7-B73F-4E8FA7625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737" y="1486152"/>
            <a:ext cx="6481063" cy="18105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3054530-89E9-40B1-80D3-C99C102ADE67}"/>
              </a:ext>
            </a:extLst>
          </p:cNvPr>
          <p:cNvSpPr txBox="1"/>
          <p:nvPr/>
        </p:nvSpPr>
        <p:spPr>
          <a:xfrm>
            <a:off x="9047909" y="3181236"/>
            <a:ext cx="3144091" cy="230832"/>
          </a:xfrm>
          <a:prstGeom prst="rect">
            <a:avLst/>
          </a:prstGeom>
          <a:noFill/>
        </p:spPr>
        <p:txBody>
          <a:bodyPr wrap="square">
            <a:spAutoFit/>
          </a:bodyPr>
          <a:lstStyle/>
          <a:p>
            <a:r>
              <a:rPr lang="en-US" sz="900" dirty="0">
                <a:hlinkClick r:id="rId5"/>
              </a:rPr>
              <a:t>12 Tidy data | R for Data Science (had.co.nz)</a:t>
            </a:r>
            <a:endParaRPr lang="en-US" sz="900" dirty="0"/>
          </a:p>
        </p:txBody>
      </p:sp>
      <p:pic>
        <p:nvPicPr>
          <p:cNvPr id="23" name="Picture 22" descr="Separating `table3` makes it tidy">
            <a:extLst>
              <a:ext uri="{FF2B5EF4-FFF2-40B4-BE49-F238E27FC236}">
                <a16:creationId xmlns:a16="http://schemas.microsoft.com/office/drawing/2014/main" id="{F04F2987-FC72-44AB-82CD-8398EA0D2B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231" t="29983" r="57862" b="13234"/>
          <a:stretch/>
        </p:blipFill>
        <p:spPr bwMode="auto">
          <a:xfrm>
            <a:off x="3492500" y="4546600"/>
            <a:ext cx="2311400" cy="1648692"/>
          </a:xfrm>
          <a:custGeom>
            <a:avLst/>
            <a:gdLst>
              <a:gd name="connsiteX0" fmla="*/ 0 w 2311400"/>
              <a:gd name="connsiteY0" fmla="*/ 0 h 1648692"/>
              <a:gd name="connsiteX1" fmla="*/ 2311400 w 2311400"/>
              <a:gd name="connsiteY1" fmla="*/ 0 h 1648692"/>
              <a:gd name="connsiteX2" fmla="*/ 2311400 w 2311400"/>
              <a:gd name="connsiteY2" fmla="*/ 1648692 h 1648692"/>
              <a:gd name="connsiteX3" fmla="*/ 0 w 2311400"/>
              <a:gd name="connsiteY3" fmla="*/ 1648692 h 1648692"/>
            </a:gdLst>
            <a:ahLst/>
            <a:cxnLst>
              <a:cxn ang="0">
                <a:pos x="connsiteX0" y="connsiteY0"/>
              </a:cxn>
              <a:cxn ang="0">
                <a:pos x="connsiteX1" y="connsiteY1"/>
              </a:cxn>
              <a:cxn ang="0">
                <a:pos x="connsiteX2" y="connsiteY2"/>
              </a:cxn>
              <a:cxn ang="0">
                <a:pos x="connsiteX3" y="connsiteY3"/>
              </a:cxn>
            </a:cxnLst>
            <a:rect l="l" t="t" r="r" b="b"/>
            <a:pathLst>
              <a:path w="2311400" h="1648692">
                <a:moveTo>
                  <a:pt x="0" y="0"/>
                </a:moveTo>
                <a:lnTo>
                  <a:pt x="2311400" y="0"/>
                </a:lnTo>
                <a:lnTo>
                  <a:pt x="2311400" y="1648692"/>
                </a:lnTo>
                <a:lnTo>
                  <a:pt x="0" y="1648692"/>
                </a:ln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62BB051-6BFA-296D-6EF9-EA4FFD2E33F0}"/>
              </a:ext>
            </a:extLst>
          </p:cNvPr>
          <p:cNvSpPr txBox="1"/>
          <p:nvPr/>
        </p:nvSpPr>
        <p:spPr>
          <a:xfrm>
            <a:off x="838200" y="1652918"/>
            <a:ext cx="4792579" cy="1394997"/>
          </a:xfrm>
          <a:prstGeom prst="rect">
            <a:avLst/>
          </a:prstGeom>
          <a:noFill/>
        </p:spPr>
        <p:txBody>
          <a:bodyPr wrap="square">
            <a:spAutoFit/>
          </a:bodyPr>
          <a:lstStyle/>
          <a:p>
            <a:pPr marL="0" marR="0">
              <a:lnSpc>
                <a:spcPct val="107000"/>
              </a:lnSpc>
              <a:spcBef>
                <a:spcPts val="0"/>
              </a:spcBef>
              <a:spcAft>
                <a:spcPts val="0"/>
              </a:spcAft>
            </a:pPr>
            <a:r>
              <a:rPr lang="en-US" sz="2000" kern="1200" dirty="0">
                <a:effectLst/>
                <a:latin typeface="Roboto" panose="02000000000000000000" pitchFamily="2" charset="0"/>
                <a:ea typeface="Roboto" panose="02000000000000000000" pitchFamily="2" charset="0"/>
                <a:cs typeface="Calibri" panose="020F0502020204030204" pitchFamily="34" charset="0"/>
              </a:rPr>
              <a:t>Simple rules:</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Roboto" panose="02000000000000000000" pitchFamily="2" charset="0"/>
                <a:ea typeface="Roboto" panose="02000000000000000000" pitchFamily="2" charset="0"/>
                <a:cs typeface="Calibri" panose="020F0502020204030204" pitchFamily="34" charset="0"/>
              </a:rPr>
              <a:t>Every </a:t>
            </a:r>
            <a:r>
              <a:rPr lang="en-US" sz="2000" b="1" kern="1200" dirty="0">
                <a:effectLst/>
                <a:latin typeface="Roboto" panose="02000000000000000000" pitchFamily="2" charset="0"/>
                <a:ea typeface="Roboto" panose="02000000000000000000" pitchFamily="2" charset="0"/>
                <a:cs typeface="Calibri" panose="020F0502020204030204" pitchFamily="34" charset="0"/>
              </a:rPr>
              <a:t>column</a:t>
            </a:r>
            <a:r>
              <a:rPr lang="en-US" sz="2000" kern="1200" dirty="0">
                <a:effectLst/>
                <a:latin typeface="Roboto" panose="02000000000000000000" pitchFamily="2" charset="0"/>
                <a:ea typeface="Roboto" panose="02000000000000000000" pitchFamily="2" charset="0"/>
                <a:cs typeface="Calibri" panose="020F0502020204030204" pitchFamily="34" charset="0"/>
              </a:rPr>
              <a:t> is a </a:t>
            </a:r>
            <a:r>
              <a:rPr lang="en-US" sz="2000" b="1" kern="1200" dirty="0">
                <a:effectLst/>
                <a:latin typeface="Roboto" panose="02000000000000000000" pitchFamily="2" charset="0"/>
                <a:ea typeface="Roboto" panose="02000000000000000000" pitchFamily="2" charset="0"/>
                <a:cs typeface="Calibri" panose="020F0502020204030204" pitchFamily="34" charset="0"/>
              </a:rPr>
              <a:t>variable</a:t>
            </a:r>
            <a:r>
              <a:rPr lang="en-US" sz="2000" kern="1200" dirty="0">
                <a:effectLst/>
                <a:latin typeface="Roboto" panose="02000000000000000000" pitchFamily="2" charset="0"/>
                <a:ea typeface="Roboto" panose="02000000000000000000" pitchFamily="2" charset="0"/>
                <a:cs typeface="Calibri" panose="020F0502020204030204" pitchFamily="34" charset="0"/>
              </a:rPr>
              <a:t>.</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Roboto" panose="02000000000000000000" pitchFamily="2" charset="0"/>
                <a:ea typeface="Roboto" panose="02000000000000000000" pitchFamily="2" charset="0"/>
                <a:cs typeface="Calibri" panose="020F0502020204030204" pitchFamily="34" charset="0"/>
              </a:rPr>
              <a:t>Every </a:t>
            </a:r>
            <a:r>
              <a:rPr lang="en-US" sz="2000" b="1" kern="1200" dirty="0">
                <a:effectLst/>
                <a:latin typeface="Roboto" panose="02000000000000000000" pitchFamily="2" charset="0"/>
                <a:ea typeface="Roboto" panose="02000000000000000000" pitchFamily="2" charset="0"/>
                <a:cs typeface="Calibri" panose="020F0502020204030204" pitchFamily="34" charset="0"/>
              </a:rPr>
              <a:t>row</a:t>
            </a:r>
            <a:r>
              <a:rPr lang="en-US" sz="2000" kern="1200" dirty="0">
                <a:effectLst/>
                <a:latin typeface="Roboto" panose="02000000000000000000" pitchFamily="2" charset="0"/>
                <a:ea typeface="Roboto" panose="02000000000000000000" pitchFamily="2" charset="0"/>
                <a:cs typeface="Calibri" panose="020F0502020204030204" pitchFamily="34" charset="0"/>
              </a:rPr>
              <a:t> is an </a:t>
            </a:r>
            <a:r>
              <a:rPr lang="en-US" sz="2000" b="1" kern="1200" dirty="0">
                <a:effectLst/>
                <a:latin typeface="Roboto" panose="02000000000000000000" pitchFamily="2" charset="0"/>
                <a:ea typeface="Roboto" panose="02000000000000000000" pitchFamily="2" charset="0"/>
                <a:cs typeface="Calibri" panose="020F0502020204030204" pitchFamily="34" charset="0"/>
              </a:rPr>
              <a:t>observation</a:t>
            </a:r>
            <a:r>
              <a:rPr lang="en-US" sz="2000" kern="1200" dirty="0">
                <a:effectLst/>
                <a:latin typeface="Roboto" panose="02000000000000000000" pitchFamily="2" charset="0"/>
                <a:ea typeface="Roboto" panose="02000000000000000000" pitchFamily="2" charset="0"/>
                <a:cs typeface="Calibri" panose="020F0502020204030204" pitchFamily="34" charset="0"/>
              </a:rPr>
              <a:t>.</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Roboto" panose="02000000000000000000" pitchFamily="2" charset="0"/>
                <a:ea typeface="Roboto" panose="02000000000000000000" pitchFamily="2" charset="0"/>
                <a:cs typeface="Calibri" panose="020F0502020204030204" pitchFamily="34" charset="0"/>
              </a:rPr>
              <a:t>Every </a:t>
            </a:r>
            <a:r>
              <a:rPr lang="en-US" sz="2000" b="1" kern="1200" dirty="0">
                <a:effectLst/>
                <a:latin typeface="Roboto" panose="02000000000000000000" pitchFamily="2" charset="0"/>
                <a:ea typeface="Roboto" panose="02000000000000000000" pitchFamily="2" charset="0"/>
                <a:cs typeface="Calibri" panose="020F0502020204030204" pitchFamily="34" charset="0"/>
              </a:rPr>
              <a:t>cell</a:t>
            </a:r>
            <a:r>
              <a:rPr lang="en-US" sz="2000" kern="1200" dirty="0">
                <a:effectLst/>
                <a:latin typeface="Roboto" panose="02000000000000000000" pitchFamily="2" charset="0"/>
                <a:ea typeface="Roboto" panose="02000000000000000000" pitchFamily="2" charset="0"/>
                <a:cs typeface="Calibri" panose="020F0502020204030204" pitchFamily="34" charset="0"/>
              </a:rPr>
              <a:t> is a </a:t>
            </a:r>
            <a:r>
              <a:rPr lang="en-US" sz="2000" b="1" kern="1200" dirty="0">
                <a:effectLst/>
                <a:latin typeface="Roboto" panose="02000000000000000000" pitchFamily="2" charset="0"/>
                <a:ea typeface="Roboto" panose="02000000000000000000" pitchFamily="2" charset="0"/>
                <a:cs typeface="Calibri" panose="020F0502020204030204" pitchFamily="34" charset="0"/>
              </a:rPr>
              <a:t>single value</a:t>
            </a:r>
            <a:r>
              <a:rPr lang="en-US" sz="2000" kern="1200" dirty="0">
                <a:effectLst/>
                <a:latin typeface="Roboto" panose="02000000000000000000" pitchFamily="2" charset="0"/>
                <a:ea typeface="Roboto" panose="02000000000000000000" pitchFamily="2" charset="0"/>
                <a:cs typeface="Calibri" panose="020F0502020204030204" pitchFamily="34" charset="0"/>
              </a:rPr>
              <a:t>.</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p:txBody>
      </p:sp>
      <p:grpSp>
        <p:nvGrpSpPr>
          <p:cNvPr id="7" name="Group 6">
            <a:extLst>
              <a:ext uri="{FF2B5EF4-FFF2-40B4-BE49-F238E27FC236}">
                <a16:creationId xmlns:a16="http://schemas.microsoft.com/office/drawing/2014/main" id="{349DD7EC-F57E-84D8-9AE4-640C34D79034}"/>
              </a:ext>
            </a:extLst>
          </p:cNvPr>
          <p:cNvGrpSpPr/>
          <p:nvPr/>
        </p:nvGrpSpPr>
        <p:grpSpPr>
          <a:xfrm>
            <a:off x="7996405" y="6492875"/>
            <a:ext cx="5018497" cy="276999"/>
            <a:chOff x="7173503" y="6465582"/>
            <a:chExt cx="5018497" cy="276999"/>
          </a:xfrm>
        </p:grpSpPr>
        <p:sp>
          <p:nvSpPr>
            <p:cNvPr id="9" name="TextBox 8">
              <a:extLst>
                <a:ext uri="{FF2B5EF4-FFF2-40B4-BE49-F238E27FC236}">
                  <a16:creationId xmlns:a16="http://schemas.microsoft.com/office/drawing/2014/main" id="{1B32DA92-8D63-3964-629D-A1DAE0F740EE}"/>
                </a:ext>
              </a:extLst>
            </p:cNvPr>
            <p:cNvSpPr txBox="1"/>
            <p:nvPr/>
          </p:nvSpPr>
          <p:spPr>
            <a:xfrm>
              <a:off x="8340899" y="6465582"/>
              <a:ext cx="3851101" cy="276999"/>
            </a:xfrm>
            <a:prstGeom prst="rect">
              <a:avLst/>
            </a:prstGeom>
            <a:noFill/>
          </p:spPr>
          <p:txBody>
            <a:bodyPr wrap="square">
              <a:spAutoFit/>
            </a:bodyPr>
            <a:lstStyle/>
            <a:p>
              <a:r>
                <a:rPr lang="en-US" sz="1200" dirty="0">
                  <a:latin typeface="Roboto" panose="02000000000000000000" pitchFamily="2" charset="0"/>
                  <a:ea typeface="Roboto" panose="02000000000000000000" pitchFamily="2" charset="0"/>
                  <a:hlinkClick r:id="rId7"/>
                </a:rPr>
                <a:t>Tidy Data | Journal of Statistical Software</a:t>
              </a:r>
              <a:endParaRPr lang="en-US" sz="1200" dirty="0">
                <a:latin typeface="Roboto" panose="02000000000000000000" pitchFamily="2" charset="0"/>
                <a:ea typeface="Roboto" panose="02000000000000000000" pitchFamily="2" charset="0"/>
              </a:endParaRPr>
            </a:p>
          </p:txBody>
        </p:sp>
        <p:sp>
          <p:nvSpPr>
            <p:cNvPr id="10" name="TextBox 9">
              <a:extLst>
                <a:ext uri="{FF2B5EF4-FFF2-40B4-BE49-F238E27FC236}">
                  <a16:creationId xmlns:a16="http://schemas.microsoft.com/office/drawing/2014/main" id="{5FB708CF-F3AC-F9CB-30E8-A6F97A072EBD}"/>
                </a:ext>
              </a:extLst>
            </p:cNvPr>
            <p:cNvSpPr txBox="1"/>
            <p:nvPr/>
          </p:nvSpPr>
          <p:spPr>
            <a:xfrm>
              <a:off x="7173503" y="6465582"/>
              <a:ext cx="1705054" cy="276999"/>
            </a:xfrm>
            <a:prstGeom prst="rect">
              <a:avLst/>
            </a:prstGeom>
            <a:noFill/>
          </p:spPr>
          <p:txBody>
            <a:bodyPr wrap="square">
              <a:spAutoFit/>
            </a:bodyPr>
            <a:lstStyle/>
            <a:p>
              <a:r>
                <a:rPr lang="en-US" sz="1200" dirty="0">
                  <a:latin typeface="Roboto" panose="02000000000000000000" pitchFamily="2" charset="0"/>
                  <a:ea typeface="Roboto" panose="02000000000000000000" pitchFamily="2" charset="0"/>
                </a:rPr>
                <a:t>Wickham (2014)</a:t>
              </a:r>
            </a:p>
          </p:txBody>
        </p:sp>
      </p:grpSp>
    </p:spTree>
    <p:extLst>
      <p:ext uri="{BB962C8B-B14F-4D97-AF65-F5344CB8AC3E}">
        <p14:creationId xmlns:p14="http://schemas.microsoft.com/office/powerpoint/2010/main" val="2313311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3459-C75A-449E-93E8-A7977CD983E3}"/>
              </a:ext>
            </a:extLst>
          </p:cNvPr>
          <p:cNvSpPr>
            <a:spLocks noGrp="1"/>
          </p:cNvSpPr>
          <p:nvPr>
            <p:ph type="title"/>
          </p:nvPr>
        </p:nvSpPr>
        <p:spPr/>
        <p:txBody>
          <a:bodyPr/>
          <a:lstStyle/>
          <a:p>
            <a:r>
              <a:rPr lang="en-US" dirty="0">
                <a:solidFill>
                  <a:srgbClr val="60C4D4"/>
                </a:solidFill>
                <a:latin typeface="Franklin Gothic Demi Cond" panose="020B0706030402020204" pitchFamily="34" charset="0"/>
                <a:ea typeface="Roboto" panose="02000000000000000000" pitchFamily="2" charset="0"/>
                <a:cs typeface="JetBrains Mono Thin" panose="02000009000000000000" pitchFamily="49" charset="0"/>
              </a:rPr>
              <a:t>1. Tidy data</a:t>
            </a:r>
            <a:endParaRPr lang="en-US" dirty="0">
              <a:solidFill>
                <a:srgbClr val="60C4D4"/>
              </a:solidFill>
            </a:endParaRPr>
          </a:p>
        </p:txBody>
      </p:sp>
      <p:pic>
        <p:nvPicPr>
          <p:cNvPr id="5" name="Picture 4">
            <a:extLst>
              <a:ext uri="{FF2B5EF4-FFF2-40B4-BE49-F238E27FC236}">
                <a16:creationId xmlns:a16="http://schemas.microsoft.com/office/drawing/2014/main" id="{09995DEB-9B80-4904-9523-A948CBDA879A}"/>
              </a:ext>
            </a:extLst>
          </p:cNvPr>
          <p:cNvPicPr>
            <a:picLocks noChangeAspect="1"/>
          </p:cNvPicPr>
          <p:nvPr/>
        </p:nvPicPr>
        <p:blipFill>
          <a:blip r:embed="rId3"/>
          <a:stretch>
            <a:fillRect/>
          </a:stretch>
        </p:blipFill>
        <p:spPr>
          <a:xfrm>
            <a:off x="9619077" y="584681"/>
            <a:ext cx="2001754" cy="702462"/>
          </a:xfrm>
          <a:prstGeom prst="rect">
            <a:avLst/>
          </a:prstGeom>
        </p:spPr>
      </p:pic>
      <p:pic>
        <p:nvPicPr>
          <p:cNvPr id="2050" name="Picture 2" descr="How To Reshape Pandas Dataframe with melt and wide_to_long ...">
            <a:extLst>
              <a:ext uri="{FF2B5EF4-FFF2-40B4-BE49-F238E27FC236}">
                <a16:creationId xmlns:a16="http://schemas.microsoft.com/office/drawing/2014/main" id="{BA442549-74AE-47D7-B73F-4E8FA7625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737" y="1486152"/>
            <a:ext cx="6481063" cy="18105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3054530-89E9-40B1-80D3-C99C102ADE67}"/>
              </a:ext>
            </a:extLst>
          </p:cNvPr>
          <p:cNvSpPr txBox="1"/>
          <p:nvPr/>
        </p:nvSpPr>
        <p:spPr>
          <a:xfrm>
            <a:off x="9047909" y="3181236"/>
            <a:ext cx="3144091" cy="230832"/>
          </a:xfrm>
          <a:prstGeom prst="rect">
            <a:avLst/>
          </a:prstGeom>
          <a:noFill/>
        </p:spPr>
        <p:txBody>
          <a:bodyPr wrap="square">
            <a:spAutoFit/>
          </a:bodyPr>
          <a:lstStyle/>
          <a:p>
            <a:r>
              <a:rPr lang="en-US" sz="900" dirty="0">
                <a:hlinkClick r:id="rId5"/>
              </a:rPr>
              <a:t>12 Tidy data | R for Data Science (had.co.nz)</a:t>
            </a:r>
            <a:endParaRPr lang="en-US" sz="900" dirty="0"/>
          </a:p>
        </p:txBody>
      </p:sp>
      <p:pic>
        <p:nvPicPr>
          <p:cNvPr id="1026" name="Picture 2" descr="Separating `table3` makes it tidy">
            <a:extLst>
              <a:ext uri="{FF2B5EF4-FFF2-40B4-BE49-F238E27FC236}">
                <a16:creationId xmlns:a16="http://schemas.microsoft.com/office/drawing/2014/main" id="{0FF0D2B8-FB0D-4644-A98C-57045DDEFC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2797"/>
          <a:stretch/>
        </p:blipFill>
        <p:spPr bwMode="auto">
          <a:xfrm>
            <a:off x="3234489" y="3676023"/>
            <a:ext cx="6097666" cy="2531969"/>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Checkmark with solid fill">
            <a:extLst>
              <a:ext uri="{FF2B5EF4-FFF2-40B4-BE49-F238E27FC236}">
                <a16:creationId xmlns:a16="http://schemas.microsoft.com/office/drawing/2014/main" id="{86EF8D31-3366-4827-8D78-853521F0F6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08641" y="4557382"/>
            <a:ext cx="459636" cy="459636"/>
          </a:xfrm>
          <a:prstGeom prst="rect">
            <a:avLst/>
          </a:prstGeom>
        </p:spPr>
      </p:pic>
      <p:pic>
        <p:nvPicPr>
          <p:cNvPr id="9" name="Graphic 8" descr="Close with solid fill">
            <a:extLst>
              <a:ext uri="{FF2B5EF4-FFF2-40B4-BE49-F238E27FC236}">
                <a16:creationId xmlns:a16="http://schemas.microsoft.com/office/drawing/2014/main" id="{C78F5898-D594-4E74-B98F-BE3707082A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72886" y="4557382"/>
            <a:ext cx="459636" cy="459636"/>
          </a:xfrm>
          <a:prstGeom prst="rect">
            <a:avLst/>
          </a:prstGeom>
        </p:spPr>
      </p:pic>
      <p:sp>
        <p:nvSpPr>
          <p:cNvPr id="3" name="TextBox 2">
            <a:extLst>
              <a:ext uri="{FF2B5EF4-FFF2-40B4-BE49-F238E27FC236}">
                <a16:creationId xmlns:a16="http://schemas.microsoft.com/office/drawing/2014/main" id="{C8A2A398-1858-237D-F7D1-84C1BE0474CA}"/>
              </a:ext>
            </a:extLst>
          </p:cNvPr>
          <p:cNvSpPr txBox="1"/>
          <p:nvPr/>
        </p:nvSpPr>
        <p:spPr>
          <a:xfrm>
            <a:off x="838200" y="1652918"/>
            <a:ext cx="4792579" cy="1394997"/>
          </a:xfrm>
          <a:prstGeom prst="rect">
            <a:avLst/>
          </a:prstGeom>
          <a:noFill/>
        </p:spPr>
        <p:txBody>
          <a:bodyPr wrap="square">
            <a:spAutoFit/>
          </a:bodyPr>
          <a:lstStyle/>
          <a:p>
            <a:pPr marL="0" marR="0">
              <a:lnSpc>
                <a:spcPct val="107000"/>
              </a:lnSpc>
              <a:spcBef>
                <a:spcPts val="0"/>
              </a:spcBef>
              <a:spcAft>
                <a:spcPts val="0"/>
              </a:spcAft>
            </a:pPr>
            <a:r>
              <a:rPr lang="en-US" sz="2000" kern="1200" dirty="0">
                <a:effectLst/>
                <a:latin typeface="Roboto" panose="02000000000000000000" pitchFamily="2" charset="0"/>
                <a:ea typeface="Roboto" panose="02000000000000000000" pitchFamily="2" charset="0"/>
                <a:cs typeface="Calibri" panose="020F0502020204030204" pitchFamily="34" charset="0"/>
              </a:rPr>
              <a:t>Simple rules:</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Roboto" panose="02000000000000000000" pitchFamily="2" charset="0"/>
                <a:ea typeface="Roboto" panose="02000000000000000000" pitchFamily="2" charset="0"/>
                <a:cs typeface="Calibri" panose="020F0502020204030204" pitchFamily="34" charset="0"/>
              </a:rPr>
              <a:t>Every </a:t>
            </a:r>
            <a:r>
              <a:rPr lang="en-US" sz="2000" b="1" kern="1200" dirty="0">
                <a:effectLst/>
                <a:latin typeface="Roboto" panose="02000000000000000000" pitchFamily="2" charset="0"/>
                <a:ea typeface="Roboto" panose="02000000000000000000" pitchFamily="2" charset="0"/>
                <a:cs typeface="Calibri" panose="020F0502020204030204" pitchFamily="34" charset="0"/>
              </a:rPr>
              <a:t>column</a:t>
            </a:r>
            <a:r>
              <a:rPr lang="en-US" sz="2000" kern="1200" dirty="0">
                <a:effectLst/>
                <a:latin typeface="Roboto" panose="02000000000000000000" pitchFamily="2" charset="0"/>
                <a:ea typeface="Roboto" panose="02000000000000000000" pitchFamily="2" charset="0"/>
                <a:cs typeface="Calibri" panose="020F0502020204030204" pitchFamily="34" charset="0"/>
              </a:rPr>
              <a:t> is a </a:t>
            </a:r>
            <a:r>
              <a:rPr lang="en-US" sz="2000" b="1" kern="1200" dirty="0">
                <a:effectLst/>
                <a:latin typeface="Roboto" panose="02000000000000000000" pitchFamily="2" charset="0"/>
                <a:ea typeface="Roboto" panose="02000000000000000000" pitchFamily="2" charset="0"/>
                <a:cs typeface="Calibri" panose="020F0502020204030204" pitchFamily="34" charset="0"/>
              </a:rPr>
              <a:t>variable</a:t>
            </a:r>
            <a:r>
              <a:rPr lang="en-US" sz="2000" kern="1200" dirty="0">
                <a:effectLst/>
                <a:latin typeface="Roboto" panose="02000000000000000000" pitchFamily="2" charset="0"/>
                <a:ea typeface="Roboto" panose="02000000000000000000" pitchFamily="2" charset="0"/>
                <a:cs typeface="Calibri" panose="020F0502020204030204" pitchFamily="34" charset="0"/>
              </a:rPr>
              <a:t>.</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Roboto" panose="02000000000000000000" pitchFamily="2" charset="0"/>
                <a:ea typeface="Roboto" panose="02000000000000000000" pitchFamily="2" charset="0"/>
                <a:cs typeface="Calibri" panose="020F0502020204030204" pitchFamily="34" charset="0"/>
              </a:rPr>
              <a:t>Every </a:t>
            </a:r>
            <a:r>
              <a:rPr lang="en-US" sz="2000" b="1" kern="1200" dirty="0">
                <a:effectLst/>
                <a:latin typeface="Roboto" panose="02000000000000000000" pitchFamily="2" charset="0"/>
                <a:ea typeface="Roboto" panose="02000000000000000000" pitchFamily="2" charset="0"/>
                <a:cs typeface="Calibri" panose="020F0502020204030204" pitchFamily="34" charset="0"/>
              </a:rPr>
              <a:t>row</a:t>
            </a:r>
            <a:r>
              <a:rPr lang="en-US" sz="2000" kern="1200" dirty="0">
                <a:effectLst/>
                <a:latin typeface="Roboto" panose="02000000000000000000" pitchFamily="2" charset="0"/>
                <a:ea typeface="Roboto" panose="02000000000000000000" pitchFamily="2" charset="0"/>
                <a:cs typeface="Calibri" panose="020F0502020204030204" pitchFamily="34" charset="0"/>
              </a:rPr>
              <a:t> is an </a:t>
            </a:r>
            <a:r>
              <a:rPr lang="en-US" sz="2000" b="1" kern="1200" dirty="0">
                <a:effectLst/>
                <a:latin typeface="Roboto" panose="02000000000000000000" pitchFamily="2" charset="0"/>
                <a:ea typeface="Roboto" panose="02000000000000000000" pitchFamily="2" charset="0"/>
                <a:cs typeface="Calibri" panose="020F0502020204030204" pitchFamily="34" charset="0"/>
              </a:rPr>
              <a:t>observation</a:t>
            </a:r>
            <a:r>
              <a:rPr lang="en-US" sz="2000" kern="1200" dirty="0">
                <a:effectLst/>
                <a:latin typeface="Roboto" panose="02000000000000000000" pitchFamily="2" charset="0"/>
                <a:ea typeface="Roboto" panose="02000000000000000000" pitchFamily="2" charset="0"/>
                <a:cs typeface="Calibri" panose="020F0502020204030204" pitchFamily="34" charset="0"/>
              </a:rPr>
              <a:t>.</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Roboto" panose="02000000000000000000" pitchFamily="2" charset="0"/>
                <a:ea typeface="Roboto" panose="02000000000000000000" pitchFamily="2" charset="0"/>
                <a:cs typeface="Calibri" panose="020F0502020204030204" pitchFamily="34" charset="0"/>
              </a:rPr>
              <a:t>Every </a:t>
            </a:r>
            <a:r>
              <a:rPr lang="en-US" sz="2000" b="1" kern="1200" dirty="0">
                <a:effectLst/>
                <a:latin typeface="Roboto" panose="02000000000000000000" pitchFamily="2" charset="0"/>
                <a:ea typeface="Roboto" panose="02000000000000000000" pitchFamily="2" charset="0"/>
                <a:cs typeface="Calibri" panose="020F0502020204030204" pitchFamily="34" charset="0"/>
              </a:rPr>
              <a:t>cell</a:t>
            </a:r>
            <a:r>
              <a:rPr lang="en-US" sz="2000" kern="1200" dirty="0">
                <a:effectLst/>
                <a:latin typeface="Roboto" panose="02000000000000000000" pitchFamily="2" charset="0"/>
                <a:ea typeface="Roboto" panose="02000000000000000000" pitchFamily="2" charset="0"/>
                <a:cs typeface="Calibri" panose="020F0502020204030204" pitchFamily="34" charset="0"/>
              </a:rPr>
              <a:t> is a </a:t>
            </a:r>
            <a:r>
              <a:rPr lang="en-US" sz="2000" b="1" kern="1200" dirty="0">
                <a:effectLst/>
                <a:latin typeface="Roboto" panose="02000000000000000000" pitchFamily="2" charset="0"/>
                <a:ea typeface="Roboto" panose="02000000000000000000" pitchFamily="2" charset="0"/>
                <a:cs typeface="Calibri" panose="020F0502020204030204" pitchFamily="34" charset="0"/>
              </a:rPr>
              <a:t>single value</a:t>
            </a:r>
            <a:r>
              <a:rPr lang="en-US" sz="2000" kern="1200" dirty="0">
                <a:effectLst/>
                <a:latin typeface="Roboto" panose="02000000000000000000" pitchFamily="2" charset="0"/>
                <a:ea typeface="Roboto" panose="02000000000000000000" pitchFamily="2" charset="0"/>
                <a:cs typeface="Calibri" panose="020F0502020204030204" pitchFamily="34" charset="0"/>
              </a:rPr>
              <a:t>.</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p:txBody>
      </p:sp>
      <p:grpSp>
        <p:nvGrpSpPr>
          <p:cNvPr id="10" name="Group 9">
            <a:extLst>
              <a:ext uri="{FF2B5EF4-FFF2-40B4-BE49-F238E27FC236}">
                <a16:creationId xmlns:a16="http://schemas.microsoft.com/office/drawing/2014/main" id="{5D404F9B-E1D7-E483-EC78-285E1BAD0363}"/>
              </a:ext>
            </a:extLst>
          </p:cNvPr>
          <p:cNvGrpSpPr/>
          <p:nvPr/>
        </p:nvGrpSpPr>
        <p:grpSpPr>
          <a:xfrm>
            <a:off x="7996405" y="6492875"/>
            <a:ext cx="5018497" cy="276999"/>
            <a:chOff x="7173503" y="6465582"/>
            <a:chExt cx="5018497" cy="276999"/>
          </a:xfrm>
        </p:grpSpPr>
        <p:sp>
          <p:nvSpPr>
            <p:cNvPr id="11" name="TextBox 10">
              <a:extLst>
                <a:ext uri="{FF2B5EF4-FFF2-40B4-BE49-F238E27FC236}">
                  <a16:creationId xmlns:a16="http://schemas.microsoft.com/office/drawing/2014/main" id="{E43DCA35-C1D5-C5E3-0F9C-099A182D514D}"/>
                </a:ext>
              </a:extLst>
            </p:cNvPr>
            <p:cNvSpPr txBox="1"/>
            <p:nvPr/>
          </p:nvSpPr>
          <p:spPr>
            <a:xfrm>
              <a:off x="8340899" y="6465582"/>
              <a:ext cx="3851101" cy="276999"/>
            </a:xfrm>
            <a:prstGeom prst="rect">
              <a:avLst/>
            </a:prstGeom>
            <a:noFill/>
          </p:spPr>
          <p:txBody>
            <a:bodyPr wrap="square">
              <a:spAutoFit/>
            </a:bodyPr>
            <a:lstStyle/>
            <a:p>
              <a:r>
                <a:rPr lang="en-US" sz="1200" dirty="0">
                  <a:latin typeface="Roboto" panose="02000000000000000000" pitchFamily="2" charset="0"/>
                  <a:ea typeface="Roboto" panose="02000000000000000000" pitchFamily="2" charset="0"/>
                  <a:hlinkClick r:id="rId11"/>
                </a:rPr>
                <a:t>Tidy Data | Journal of Statistical Software</a:t>
              </a:r>
              <a:endParaRPr lang="en-US" sz="1200" dirty="0">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0073AD95-6639-8BEF-74F0-55375DDF150D}"/>
                </a:ext>
              </a:extLst>
            </p:cNvPr>
            <p:cNvSpPr txBox="1"/>
            <p:nvPr/>
          </p:nvSpPr>
          <p:spPr>
            <a:xfrm>
              <a:off x="7173503" y="6465582"/>
              <a:ext cx="1705054" cy="276999"/>
            </a:xfrm>
            <a:prstGeom prst="rect">
              <a:avLst/>
            </a:prstGeom>
            <a:noFill/>
          </p:spPr>
          <p:txBody>
            <a:bodyPr wrap="square">
              <a:spAutoFit/>
            </a:bodyPr>
            <a:lstStyle/>
            <a:p>
              <a:r>
                <a:rPr lang="en-US" sz="1200" dirty="0">
                  <a:latin typeface="Roboto" panose="02000000000000000000" pitchFamily="2" charset="0"/>
                  <a:ea typeface="Roboto" panose="02000000000000000000" pitchFamily="2" charset="0"/>
                </a:rPr>
                <a:t>Wickham (2014)</a:t>
              </a:r>
            </a:p>
          </p:txBody>
        </p:sp>
      </p:grpSp>
    </p:spTree>
    <p:extLst>
      <p:ext uri="{BB962C8B-B14F-4D97-AF65-F5344CB8AC3E}">
        <p14:creationId xmlns:p14="http://schemas.microsoft.com/office/powerpoint/2010/main" val="1611926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95DEB-9B80-4904-9523-A948CBDA879A}"/>
              </a:ext>
            </a:extLst>
          </p:cNvPr>
          <p:cNvPicPr>
            <a:picLocks noChangeAspect="1"/>
          </p:cNvPicPr>
          <p:nvPr/>
        </p:nvPicPr>
        <p:blipFill>
          <a:blip r:embed="rId3"/>
          <a:stretch>
            <a:fillRect/>
          </a:stretch>
        </p:blipFill>
        <p:spPr>
          <a:xfrm>
            <a:off x="9619077" y="584681"/>
            <a:ext cx="2001754" cy="702462"/>
          </a:xfrm>
          <a:prstGeom prst="rect">
            <a:avLst/>
          </a:prstGeom>
        </p:spPr>
      </p:pic>
      <p:pic>
        <p:nvPicPr>
          <p:cNvPr id="2050" name="Picture 2" descr="How To Reshape Pandas Dataframe with melt and wide_to_long ...">
            <a:extLst>
              <a:ext uri="{FF2B5EF4-FFF2-40B4-BE49-F238E27FC236}">
                <a16:creationId xmlns:a16="http://schemas.microsoft.com/office/drawing/2014/main" id="{BA442549-74AE-47D7-B73F-4E8FA7625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737" y="1486152"/>
            <a:ext cx="6481063" cy="18105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62123FC3-2312-CE97-F29D-4B4D2FC60EB0}"/>
              </a:ext>
            </a:extLst>
          </p:cNvPr>
          <p:cNvGrpSpPr/>
          <p:nvPr/>
        </p:nvGrpSpPr>
        <p:grpSpPr>
          <a:xfrm>
            <a:off x="7996405" y="6492875"/>
            <a:ext cx="5018497" cy="276999"/>
            <a:chOff x="7173503" y="6465582"/>
            <a:chExt cx="5018497" cy="276999"/>
          </a:xfrm>
        </p:grpSpPr>
        <p:sp>
          <p:nvSpPr>
            <p:cNvPr id="10" name="TextBox 9">
              <a:extLst>
                <a:ext uri="{FF2B5EF4-FFF2-40B4-BE49-F238E27FC236}">
                  <a16:creationId xmlns:a16="http://schemas.microsoft.com/office/drawing/2014/main" id="{0C74150B-FB5D-4838-9293-379CBE0B43F0}"/>
                </a:ext>
              </a:extLst>
            </p:cNvPr>
            <p:cNvSpPr txBox="1"/>
            <p:nvPr/>
          </p:nvSpPr>
          <p:spPr>
            <a:xfrm>
              <a:off x="8340899" y="6465582"/>
              <a:ext cx="3851101" cy="276999"/>
            </a:xfrm>
            <a:prstGeom prst="rect">
              <a:avLst/>
            </a:prstGeom>
            <a:noFill/>
          </p:spPr>
          <p:txBody>
            <a:bodyPr wrap="square">
              <a:spAutoFit/>
            </a:bodyPr>
            <a:lstStyle/>
            <a:p>
              <a:r>
                <a:rPr lang="en-US" sz="1200" dirty="0">
                  <a:latin typeface="Roboto" panose="02000000000000000000" pitchFamily="2" charset="0"/>
                  <a:ea typeface="Roboto" panose="02000000000000000000" pitchFamily="2" charset="0"/>
                  <a:hlinkClick r:id="rId5"/>
                </a:rPr>
                <a:t>Tidy Data | Journal of Statistical Software</a:t>
              </a:r>
              <a:endParaRPr lang="en-US" sz="1200" dirty="0">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115B42C3-AB27-4677-B4E4-AD32318139B1}"/>
                </a:ext>
              </a:extLst>
            </p:cNvPr>
            <p:cNvSpPr txBox="1"/>
            <p:nvPr/>
          </p:nvSpPr>
          <p:spPr>
            <a:xfrm>
              <a:off x="7173503" y="6465582"/>
              <a:ext cx="1705054" cy="276999"/>
            </a:xfrm>
            <a:prstGeom prst="rect">
              <a:avLst/>
            </a:prstGeom>
            <a:noFill/>
          </p:spPr>
          <p:txBody>
            <a:bodyPr wrap="square">
              <a:spAutoFit/>
            </a:bodyPr>
            <a:lstStyle/>
            <a:p>
              <a:r>
                <a:rPr lang="en-US" sz="1200" dirty="0">
                  <a:latin typeface="Roboto" panose="02000000000000000000" pitchFamily="2" charset="0"/>
                  <a:ea typeface="Roboto" panose="02000000000000000000" pitchFamily="2" charset="0"/>
                </a:rPr>
                <a:t>Wickham (2014)</a:t>
              </a:r>
            </a:p>
          </p:txBody>
        </p:sp>
      </p:grpSp>
      <p:pic>
        <p:nvPicPr>
          <p:cNvPr id="15" name="Picture 14">
            <a:extLst>
              <a:ext uri="{FF2B5EF4-FFF2-40B4-BE49-F238E27FC236}">
                <a16:creationId xmlns:a16="http://schemas.microsoft.com/office/drawing/2014/main" id="{39DDB152-7851-468C-BD77-E8CC2888B3AF}"/>
              </a:ext>
            </a:extLst>
          </p:cNvPr>
          <p:cNvPicPr>
            <a:picLocks noChangeAspect="1"/>
          </p:cNvPicPr>
          <p:nvPr/>
        </p:nvPicPr>
        <p:blipFill rotWithShape="1">
          <a:blip r:embed="rId6"/>
          <a:srcRect l="15860" t="5671" r="12330" b="50000"/>
          <a:stretch/>
        </p:blipFill>
        <p:spPr>
          <a:xfrm>
            <a:off x="1468353" y="3810086"/>
            <a:ext cx="2562225" cy="806705"/>
          </a:xfrm>
          <a:prstGeom prst="rect">
            <a:avLst/>
          </a:prstGeom>
        </p:spPr>
      </p:pic>
      <p:pic>
        <p:nvPicPr>
          <p:cNvPr id="17" name="Picture 16">
            <a:extLst>
              <a:ext uri="{FF2B5EF4-FFF2-40B4-BE49-F238E27FC236}">
                <a16:creationId xmlns:a16="http://schemas.microsoft.com/office/drawing/2014/main" id="{20C25ECF-3162-4EF5-98AF-CFAE4BB1D937}"/>
              </a:ext>
            </a:extLst>
          </p:cNvPr>
          <p:cNvPicPr>
            <a:picLocks noChangeAspect="1"/>
          </p:cNvPicPr>
          <p:nvPr/>
        </p:nvPicPr>
        <p:blipFill rotWithShape="1">
          <a:blip r:embed="rId6"/>
          <a:srcRect l="5413" t="66390" r="1373"/>
          <a:stretch/>
        </p:blipFill>
        <p:spPr>
          <a:xfrm>
            <a:off x="3234489" y="4862315"/>
            <a:ext cx="3818020" cy="702147"/>
          </a:xfrm>
          <a:prstGeom prst="rect">
            <a:avLst/>
          </a:prstGeom>
        </p:spPr>
      </p:pic>
      <p:pic>
        <p:nvPicPr>
          <p:cNvPr id="18" name="Picture 17">
            <a:extLst>
              <a:ext uri="{FF2B5EF4-FFF2-40B4-BE49-F238E27FC236}">
                <a16:creationId xmlns:a16="http://schemas.microsoft.com/office/drawing/2014/main" id="{B8CDF14C-D49F-464F-AD4C-859560A5823A}"/>
              </a:ext>
            </a:extLst>
          </p:cNvPr>
          <p:cNvPicPr>
            <a:picLocks noChangeAspect="1"/>
          </p:cNvPicPr>
          <p:nvPr/>
        </p:nvPicPr>
        <p:blipFill>
          <a:blip r:embed="rId7"/>
          <a:stretch>
            <a:fillRect/>
          </a:stretch>
        </p:blipFill>
        <p:spPr>
          <a:xfrm>
            <a:off x="7700744" y="3810086"/>
            <a:ext cx="2694330" cy="1496850"/>
          </a:xfrm>
          <a:prstGeom prst="rect">
            <a:avLst/>
          </a:prstGeom>
        </p:spPr>
      </p:pic>
      <p:sp>
        <p:nvSpPr>
          <p:cNvPr id="24" name="TextBox 23">
            <a:extLst>
              <a:ext uri="{FF2B5EF4-FFF2-40B4-BE49-F238E27FC236}">
                <a16:creationId xmlns:a16="http://schemas.microsoft.com/office/drawing/2014/main" id="{03054530-89E9-40B1-80D3-C99C102ADE67}"/>
              </a:ext>
            </a:extLst>
          </p:cNvPr>
          <p:cNvSpPr txBox="1"/>
          <p:nvPr/>
        </p:nvSpPr>
        <p:spPr>
          <a:xfrm>
            <a:off x="9047909" y="3181236"/>
            <a:ext cx="3144091" cy="230832"/>
          </a:xfrm>
          <a:prstGeom prst="rect">
            <a:avLst/>
          </a:prstGeom>
          <a:noFill/>
        </p:spPr>
        <p:txBody>
          <a:bodyPr wrap="square">
            <a:spAutoFit/>
          </a:bodyPr>
          <a:lstStyle/>
          <a:p>
            <a:r>
              <a:rPr lang="en-US" sz="900" dirty="0">
                <a:hlinkClick r:id="rId8"/>
              </a:rPr>
              <a:t>12 Tidy data | R for Data Science (had.co.nz)</a:t>
            </a:r>
            <a:endParaRPr lang="en-US" sz="900" dirty="0"/>
          </a:p>
        </p:txBody>
      </p:sp>
      <p:sp>
        <p:nvSpPr>
          <p:cNvPr id="3" name="TextBox 2">
            <a:extLst>
              <a:ext uri="{FF2B5EF4-FFF2-40B4-BE49-F238E27FC236}">
                <a16:creationId xmlns:a16="http://schemas.microsoft.com/office/drawing/2014/main" id="{E129E726-9CB2-1A92-7A7A-ED779BD1DFE9}"/>
              </a:ext>
            </a:extLst>
          </p:cNvPr>
          <p:cNvSpPr txBox="1"/>
          <p:nvPr/>
        </p:nvSpPr>
        <p:spPr>
          <a:xfrm>
            <a:off x="838200" y="1652918"/>
            <a:ext cx="4792579" cy="1394997"/>
          </a:xfrm>
          <a:prstGeom prst="rect">
            <a:avLst/>
          </a:prstGeom>
          <a:noFill/>
        </p:spPr>
        <p:txBody>
          <a:bodyPr wrap="square">
            <a:spAutoFit/>
          </a:bodyPr>
          <a:lstStyle/>
          <a:p>
            <a:pPr marL="0" marR="0">
              <a:lnSpc>
                <a:spcPct val="107000"/>
              </a:lnSpc>
              <a:spcBef>
                <a:spcPts val="0"/>
              </a:spcBef>
              <a:spcAft>
                <a:spcPts val="0"/>
              </a:spcAft>
            </a:pPr>
            <a:r>
              <a:rPr lang="en-US" sz="2000" kern="1200" dirty="0">
                <a:effectLst/>
                <a:latin typeface="Roboto" panose="02000000000000000000" pitchFamily="2" charset="0"/>
                <a:ea typeface="Roboto" panose="02000000000000000000" pitchFamily="2" charset="0"/>
                <a:cs typeface="Calibri" panose="020F0502020204030204" pitchFamily="34" charset="0"/>
              </a:rPr>
              <a:t>Simple rules:</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Roboto" panose="02000000000000000000" pitchFamily="2" charset="0"/>
                <a:ea typeface="Roboto" panose="02000000000000000000" pitchFamily="2" charset="0"/>
                <a:cs typeface="Calibri" panose="020F0502020204030204" pitchFamily="34" charset="0"/>
              </a:rPr>
              <a:t>Every </a:t>
            </a:r>
            <a:r>
              <a:rPr lang="en-US" sz="2000" b="1" kern="1200" dirty="0">
                <a:effectLst/>
                <a:latin typeface="Roboto" panose="02000000000000000000" pitchFamily="2" charset="0"/>
                <a:ea typeface="Roboto" panose="02000000000000000000" pitchFamily="2" charset="0"/>
                <a:cs typeface="Calibri" panose="020F0502020204030204" pitchFamily="34" charset="0"/>
              </a:rPr>
              <a:t>column</a:t>
            </a:r>
            <a:r>
              <a:rPr lang="en-US" sz="2000" kern="1200" dirty="0">
                <a:effectLst/>
                <a:latin typeface="Roboto" panose="02000000000000000000" pitchFamily="2" charset="0"/>
                <a:ea typeface="Roboto" panose="02000000000000000000" pitchFamily="2" charset="0"/>
                <a:cs typeface="Calibri" panose="020F0502020204030204" pitchFamily="34" charset="0"/>
              </a:rPr>
              <a:t> is a </a:t>
            </a:r>
            <a:r>
              <a:rPr lang="en-US" sz="2000" b="1" kern="1200" dirty="0">
                <a:effectLst/>
                <a:latin typeface="Roboto" panose="02000000000000000000" pitchFamily="2" charset="0"/>
                <a:ea typeface="Roboto" panose="02000000000000000000" pitchFamily="2" charset="0"/>
                <a:cs typeface="Calibri" panose="020F0502020204030204" pitchFamily="34" charset="0"/>
              </a:rPr>
              <a:t>variable</a:t>
            </a:r>
            <a:r>
              <a:rPr lang="en-US" sz="2000" kern="1200" dirty="0">
                <a:effectLst/>
                <a:latin typeface="Roboto" panose="02000000000000000000" pitchFamily="2" charset="0"/>
                <a:ea typeface="Roboto" panose="02000000000000000000" pitchFamily="2" charset="0"/>
                <a:cs typeface="Calibri" panose="020F0502020204030204" pitchFamily="34" charset="0"/>
              </a:rPr>
              <a:t>.</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Roboto" panose="02000000000000000000" pitchFamily="2" charset="0"/>
                <a:ea typeface="Roboto" panose="02000000000000000000" pitchFamily="2" charset="0"/>
                <a:cs typeface="Calibri" panose="020F0502020204030204" pitchFamily="34" charset="0"/>
              </a:rPr>
              <a:t>Every </a:t>
            </a:r>
            <a:r>
              <a:rPr lang="en-US" sz="2000" b="1" kern="1200" dirty="0">
                <a:effectLst/>
                <a:latin typeface="Roboto" panose="02000000000000000000" pitchFamily="2" charset="0"/>
                <a:ea typeface="Roboto" panose="02000000000000000000" pitchFamily="2" charset="0"/>
                <a:cs typeface="Calibri" panose="020F0502020204030204" pitchFamily="34" charset="0"/>
              </a:rPr>
              <a:t>row</a:t>
            </a:r>
            <a:r>
              <a:rPr lang="en-US" sz="2000" kern="1200" dirty="0">
                <a:effectLst/>
                <a:latin typeface="Roboto" panose="02000000000000000000" pitchFamily="2" charset="0"/>
                <a:ea typeface="Roboto" panose="02000000000000000000" pitchFamily="2" charset="0"/>
                <a:cs typeface="Calibri" panose="020F0502020204030204" pitchFamily="34" charset="0"/>
              </a:rPr>
              <a:t> is an </a:t>
            </a:r>
            <a:r>
              <a:rPr lang="en-US" sz="2000" b="1" kern="1200" dirty="0">
                <a:effectLst/>
                <a:latin typeface="Roboto" panose="02000000000000000000" pitchFamily="2" charset="0"/>
                <a:ea typeface="Roboto" panose="02000000000000000000" pitchFamily="2" charset="0"/>
                <a:cs typeface="Calibri" panose="020F0502020204030204" pitchFamily="34" charset="0"/>
              </a:rPr>
              <a:t>observation</a:t>
            </a:r>
            <a:r>
              <a:rPr lang="en-US" sz="2000" kern="1200" dirty="0">
                <a:effectLst/>
                <a:latin typeface="Roboto" panose="02000000000000000000" pitchFamily="2" charset="0"/>
                <a:ea typeface="Roboto" panose="02000000000000000000" pitchFamily="2" charset="0"/>
                <a:cs typeface="Calibri" panose="020F0502020204030204" pitchFamily="34" charset="0"/>
              </a:rPr>
              <a:t>.</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Roboto" panose="02000000000000000000" pitchFamily="2" charset="0"/>
                <a:ea typeface="Roboto" panose="02000000000000000000" pitchFamily="2" charset="0"/>
                <a:cs typeface="Calibri" panose="020F0502020204030204" pitchFamily="34" charset="0"/>
              </a:rPr>
              <a:t>Every </a:t>
            </a:r>
            <a:r>
              <a:rPr lang="en-US" sz="2000" b="1" kern="1200" dirty="0">
                <a:effectLst/>
                <a:latin typeface="Roboto" panose="02000000000000000000" pitchFamily="2" charset="0"/>
                <a:ea typeface="Roboto" panose="02000000000000000000" pitchFamily="2" charset="0"/>
                <a:cs typeface="Calibri" panose="020F0502020204030204" pitchFamily="34" charset="0"/>
              </a:rPr>
              <a:t>cell</a:t>
            </a:r>
            <a:r>
              <a:rPr lang="en-US" sz="2000" kern="1200" dirty="0">
                <a:effectLst/>
                <a:latin typeface="Roboto" panose="02000000000000000000" pitchFamily="2" charset="0"/>
                <a:ea typeface="Roboto" panose="02000000000000000000" pitchFamily="2" charset="0"/>
                <a:cs typeface="Calibri" panose="020F0502020204030204" pitchFamily="34" charset="0"/>
              </a:rPr>
              <a:t> is a </a:t>
            </a:r>
            <a:r>
              <a:rPr lang="en-US" sz="2000" b="1" kern="1200" dirty="0">
                <a:effectLst/>
                <a:latin typeface="Roboto" panose="02000000000000000000" pitchFamily="2" charset="0"/>
                <a:ea typeface="Roboto" panose="02000000000000000000" pitchFamily="2" charset="0"/>
                <a:cs typeface="Calibri" panose="020F0502020204030204" pitchFamily="34" charset="0"/>
              </a:rPr>
              <a:t>single value</a:t>
            </a:r>
            <a:r>
              <a:rPr lang="en-US" sz="2000" kern="1200" dirty="0">
                <a:effectLst/>
                <a:latin typeface="Roboto" panose="02000000000000000000" pitchFamily="2" charset="0"/>
                <a:ea typeface="Roboto" panose="02000000000000000000" pitchFamily="2" charset="0"/>
                <a:cs typeface="Calibri" panose="020F0502020204030204" pitchFamily="34" charset="0"/>
              </a:rPr>
              <a:t>.</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p:txBody>
      </p:sp>
      <p:sp>
        <p:nvSpPr>
          <p:cNvPr id="11" name="Title 1">
            <a:extLst>
              <a:ext uri="{FF2B5EF4-FFF2-40B4-BE49-F238E27FC236}">
                <a16:creationId xmlns:a16="http://schemas.microsoft.com/office/drawing/2014/main" id="{98ECDF99-3448-5A63-53A0-4B6712002A04}"/>
              </a:ext>
            </a:extLst>
          </p:cNvPr>
          <p:cNvSpPr>
            <a:spLocks noGrp="1"/>
          </p:cNvSpPr>
          <p:nvPr>
            <p:ph type="title"/>
          </p:nvPr>
        </p:nvSpPr>
        <p:spPr>
          <a:xfrm>
            <a:off x="838200" y="365125"/>
            <a:ext cx="10515600" cy="1325563"/>
          </a:xfrm>
        </p:spPr>
        <p:txBody>
          <a:bodyPr/>
          <a:lstStyle/>
          <a:p>
            <a:r>
              <a:rPr lang="en-US" dirty="0">
                <a:solidFill>
                  <a:srgbClr val="60C4D4"/>
                </a:solidFill>
                <a:latin typeface="Franklin Gothic Demi Cond" panose="020B0706030402020204" pitchFamily="34" charset="0"/>
                <a:ea typeface="Roboto" panose="02000000000000000000" pitchFamily="2" charset="0"/>
                <a:cs typeface="JetBrains Mono Thin" panose="02000009000000000000" pitchFamily="49" charset="0"/>
              </a:rPr>
              <a:t>1. Tidy data</a:t>
            </a:r>
            <a:endParaRPr lang="en-US" dirty="0">
              <a:solidFill>
                <a:srgbClr val="60C4D4"/>
              </a:solidFill>
            </a:endParaRPr>
          </a:p>
        </p:txBody>
      </p:sp>
    </p:spTree>
    <p:extLst>
      <p:ext uri="{BB962C8B-B14F-4D97-AF65-F5344CB8AC3E}">
        <p14:creationId xmlns:p14="http://schemas.microsoft.com/office/powerpoint/2010/main" val="1087955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95DEB-9B80-4904-9523-A948CBDA879A}"/>
              </a:ext>
            </a:extLst>
          </p:cNvPr>
          <p:cNvPicPr>
            <a:picLocks noChangeAspect="1"/>
          </p:cNvPicPr>
          <p:nvPr/>
        </p:nvPicPr>
        <p:blipFill>
          <a:blip r:embed="rId3"/>
          <a:stretch>
            <a:fillRect/>
          </a:stretch>
        </p:blipFill>
        <p:spPr>
          <a:xfrm>
            <a:off x="9619077" y="584681"/>
            <a:ext cx="2001754" cy="702462"/>
          </a:xfrm>
          <a:prstGeom prst="rect">
            <a:avLst/>
          </a:prstGeom>
        </p:spPr>
      </p:pic>
      <p:pic>
        <p:nvPicPr>
          <p:cNvPr id="2050" name="Picture 2" descr="How To Reshape Pandas Dataframe with melt and wide_to_long ...">
            <a:extLst>
              <a:ext uri="{FF2B5EF4-FFF2-40B4-BE49-F238E27FC236}">
                <a16:creationId xmlns:a16="http://schemas.microsoft.com/office/drawing/2014/main" id="{BA442549-74AE-47D7-B73F-4E8FA7625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737" y="1486152"/>
            <a:ext cx="6481063" cy="1810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9DDB152-7851-468C-BD77-E8CC2888B3AF}"/>
              </a:ext>
            </a:extLst>
          </p:cNvPr>
          <p:cNvPicPr>
            <a:picLocks noChangeAspect="1"/>
          </p:cNvPicPr>
          <p:nvPr/>
        </p:nvPicPr>
        <p:blipFill rotWithShape="1">
          <a:blip r:embed="rId5"/>
          <a:srcRect l="15860" t="5671" r="12330" b="50000"/>
          <a:stretch/>
        </p:blipFill>
        <p:spPr>
          <a:xfrm>
            <a:off x="1468353" y="3810086"/>
            <a:ext cx="2562225" cy="806705"/>
          </a:xfrm>
          <a:prstGeom prst="rect">
            <a:avLst/>
          </a:prstGeom>
        </p:spPr>
      </p:pic>
      <p:pic>
        <p:nvPicPr>
          <p:cNvPr id="17" name="Picture 16">
            <a:extLst>
              <a:ext uri="{FF2B5EF4-FFF2-40B4-BE49-F238E27FC236}">
                <a16:creationId xmlns:a16="http://schemas.microsoft.com/office/drawing/2014/main" id="{20C25ECF-3162-4EF5-98AF-CFAE4BB1D937}"/>
              </a:ext>
            </a:extLst>
          </p:cNvPr>
          <p:cNvPicPr>
            <a:picLocks noChangeAspect="1"/>
          </p:cNvPicPr>
          <p:nvPr/>
        </p:nvPicPr>
        <p:blipFill rotWithShape="1">
          <a:blip r:embed="rId5"/>
          <a:srcRect l="5413" t="66390" r="1373"/>
          <a:stretch/>
        </p:blipFill>
        <p:spPr>
          <a:xfrm>
            <a:off x="3234489" y="4862315"/>
            <a:ext cx="3818020" cy="702147"/>
          </a:xfrm>
          <a:prstGeom prst="rect">
            <a:avLst/>
          </a:prstGeom>
        </p:spPr>
      </p:pic>
      <p:pic>
        <p:nvPicPr>
          <p:cNvPr id="18" name="Picture 17">
            <a:extLst>
              <a:ext uri="{FF2B5EF4-FFF2-40B4-BE49-F238E27FC236}">
                <a16:creationId xmlns:a16="http://schemas.microsoft.com/office/drawing/2014/main" id="{B8CDF14C-D49F-464F-AD4C-859560A5823A}"/>
              </a:ext>
            </a:extLst>
          </p:cNvPr>
          <p:cNvPicPr>
            <a:picLocks noChangeAspect="1"/>
          </p:cNvPicPr>
          <p:nvPr/>
        </p:nvPicPr>
        <p:blipFill>
          <a:blip r:embed="rId6"/>
          <a:stretch>
            <a:fillRect/>
          </a:stretch>
        </p:blipFill>
        <p:spPr>
          <a:xfrm>
            <a:off x="7700744" y="3810086"/>
            <a:ext cx="2694330" cy="1496850"/>
          </a:xfrm>
          <a:prstGeom prst="rect">
            <a:avLst/>
          </a:prstGeom>
        </p:spPr>
      </p:pic>
      <p:sp>
        <p:nvSpPr>
          <p:cNvPr id="21" name="TextBox 20">
            <a:extLst>
              <a:ext uri="{FF2B5EF4-FFF2-40B4-BE49-F238E27FC236}">
                <a16:creationId xmlns:a16="http://schemas.microsoft.com/office/drawing/2014/main" id="{D9D67638-A096-430D-B6E4-3123B98139FB}"/>
              </a:ext>
            </a:extLst>
          </p:cNvPr>
          <p:cNvSpPr txBox="1"/>
          <p:nvPr/>
        </p:nvSpPr>
        <p:spPr>
          <a:xfrm>
            <a:off x="1360069" y="4804972"/>
            <a:ext cx="1092875" cy="400110"/>
          </a:xfrm>
          <a:prstGeom prst="rect">
            <a:avLst/>
          </a:prstGeom>
          <a:noFill/>
        </p:spPr>
        <p:txBody>
          <a:bodyPr wrap="square">
            <a:spAutoFit/>
          </a:bodyPr>
          <a:lstStyle/>
          <a:p>
            <a:r>
              <a:rPr lang="en-US" sz="2000" dirty="0">
                <a:solidFill>
                  <a:srgbClr val="C00000"/>
                </a:solidFill>
              </a:rPr>
              <a:t>“wide”</a:t>
            </a:r>
          </a:p>
        </p:txBody>
      </p:sp>
      <p:sp>
        <p:nvSpPr>
          <p:cNvPr id="22" name="TextBox 21">
            <a:extLst>
              <a:ext uri="{FF2B5EF4-FFF2-40B4-BE49-F238E27FC236}">
                <a16:creationId xmlns:a16="http://schemas.microsoft.com/office/drawing/2014/main" id="{2E565296-14FD-4BE9-8D08-1232DCBB6127}"/>
              </a:ext>
            </a:extLst>
          </p:cNvPr>
          <p:cNvSpPr txBox="1"/>
          <p:nvPr/>
        </p:nvSpPr>
        <p:spPr>
          <a:xfrm>
            <a:off x="8599157" y="5414857"/>
            <a:ext cx="1092875" cy="400110"/>
          </a:xfrm>
          <a:prstGeom prst="rect">
            <a:avLst/>
          </a:prstGeom>
          <a:noFill/>
        </p:spPr>
        <p:txBody>
          <a:bodyPr wrap="square">
            <a:spAutoFit/>
          </a:bodyPr>
          <a:lstStyle/>
          <a:p>
            <a:r>
              <a:rPr lang="en-US" sz="2000" b="1" dirty="0">
                <a:solidFill>
                  <a:schemeClr val="accent6">
                    <a:lumMod val="75000"/>
                  </a:schemeClr>
                </a:solidFill>
              </a:rPr>
              <a:t>“long”</a:t>
            </a:r>
          </a:p>
        </p:txBody>
      </p:sp>
      <p:sp>
        <p:nvSpPr>
          <p:cNvPr id="24" name="TextBox 23">
            <a:extLst>
              <a:ext uri="{FF2B5EF4-FFF2-40B4-BE49-F238E27FC236}">
                <a16:creationId xmlns:a16="http://schemas.microsoft.com/office/drawing/2014/main" id="{03054530-89E9-40B1-80D3-C99C102ADE67}"/>
              </a:ext>
            </a:extLst>
          </p:cNvPr>
          <p:cNvSpPr txBox="1"/>
          <p:nvPr/>
        </p:nvSpPr>
        <p:spPr>
          <a:xfrm>
            <a:off x="9047909" y="3181236"/>
            <a:ext cx="3144091" cy="230832"/>
          </a:xfrm>
          <a:prstGeom prst="rect">
            <a:avLst/>
          </a:prstGeom>
          <a:noFill/>
        </p:spPr>
        <p:txBody>
          <a:bodyPr wrap="square">
            <a:spAutoFit/>
          </a:bodyPr>
          <a:lstStyle/>
          <a:p>
            <a:r>
              <a:rPr lang="en-US" sz="900" dirty="0">
                <a:hlinkClick r:id="rId7"/>
              </a:rPr>
              <a:t>12 Tidy data | R for Data Science (had.co.nz)</a:t>
            </a:r>
            <a:endParaRPr lang="en-US" sz="900" dirty="0"/>
          </a:p>
        </p:txBody>
      </p:sp>
      <p:sp>
        <p:nvSpPr>
          <p:cNvPr id="25" name="TextBox 24">
            <a:extLst>
              <a:ext uri="{FF2B5EF4-FFF2-40B4-BE49-F238E27FC236}">
                <a16:creationId xmlns:a16="http://schemas.microsoft.com/office/drawing/2014/main" id="{656EA3F3-E9E1-4EEB-81D6-B266C6141900}"/>
              </a:ext>
            </a:extLst>
          </p:cNvPr>
          <p:cNvSpPr txBox="1"/>
          <p:nvPr/>
        </p:nvSpPr>
        <p:spPr>
          <a:xfrm>
            <a:off x="4448174" y="5564462"/>
            <a:ext cx="1092875" cy="400110"/>
          </a:xfrm>
          <a:prstGeom prst="rect">
            <a:avLst/>
          </a:prstGeom>
          <a:noFill/>
        </p:spPr>
        <p:txBody>
          <a:bodyPr wrap="square">
            <a:spAutoFit/>
          </a:bodyPr>
          <a:lstStyle/>
          <a:p>
            <a:r>
              <a:rPr lang="en-US" sz="2000" dirty="0">
                <a:solidFill>
                  <a:srgbClr val="C00000"/>
                </a:solidFill>
              </a:rPr>
              <a:t>“wide”</a:t>
            </a:r>
          </a:p>
        </p:txBody>
      </p:sp>
      <p:sp>
        <p:nvSpPr>
          <p:cNvPr id="3" name="TextBox 2">
            <a:extLst>
              <a:ext uri="{FF2B5EF4-FFF2-40B4-BE49-F238E27FC236}">
                <a16:creationId xmlns:a16="http://schemas.microsoft.com/office/drawing/2014/main" id="{262E2D85-0616-860F-244C-F6A5C593BBC3}"/>
              </a:ext>
            </a:extLst>
          </p:cNvPr>
          <p:cNvSpPr txBox="1"/>
          <p:nvPr/>
        </p:nvSpPr>
        <p:spPr>
          <a:xfrm>
            <a:off x="838200" y="1652918"/>
            <a:ext cx="4792579" cy="1394997"/>
          </a:xfrm>
          <a:prstGeom prst="rect">
            <a:avLst/>
          </a:prstGeom>
          <a:noFill/>
        </p:spPr>
        <p:txBody>
          <a:bodyPr wrap="square">
            <a:spAutoFit/>
          </a:bodyPr>
          <a:lstStyle/>
          <a:p>
            <a:pPr marL="0" marR="0">
              <a:lnSpc>
                <a:spcPct val="107000"/>
              </a:lnSpc>
              <a:spcBef>
                <a:spcPts val="0"/>
              </a:spcBef>
              <a:spcAft>
                <a:spcPts val="0"/>
              </a:spcAft>
            </a:pPr>
            <a:r>
              <a:rPr lang="en-US" sz="2000" kern="1200" dirty="0">
                <a:effectLst/>
                <a:latin typeface="Roboto" panose="02000000000000000000" pitchFamily="2" charset="0"/>
                <a:ea typeface="Roboto" panose="02000000000000000000" pitchFamily="2" charset="0"/>
                <a:cs typeface="Calibri" panose="020F0502020204030204" pitchFamily="34" charset="0"/>
              </a:rPr>
              <a:t>Simple rules:</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Roboto" panose="02000000000000000000" pitchFamily="2" charset="0"/>
                <a:ea typeface="Roboto" panose="02000000000000000000" pitchFamily="2" charset="0"/>
                <a:cs typeface="Calibri" panose="020F0502020204030204" pitchFamily="34" charset="0"/>
              </a:rPr>
              <a:t>Every </a:t>
            </a:r>
            <a:r>
              <a:rPr lang="en-US" sz="2000" b="1" kern="1200" dirty="0">
                <a:effectLst/>
                <a:latin typeface="Roboto" panose="02000000000000000000" pitchFamily="2" charset="0"/>
                <a:ea typeface="Roboto" panose="02000000000000000000" pitchFamily="2" charset="0"/>
                <a:cs typeface="Calibri" panose="020F0502020204030204" pitchFamily="34" charset="0"/>
              </a:rPr>
              <a:t>column</a:t>
            </a:r>
            <a:r>
              <a:rPr lang="en-US" sz="2000" kern="1200" dirty="0">
                <a:effectLst/>
                <a:latin typeface="Roboto" panose="02000000000000000000" pitchFamily="2" charset="0"/>
                <a:ea typeface="Roboto" panose="02000000000000000000" pitchFamily="2" charset="0"/>
                <a:cs typeface="Calibri" panose="020F0502020204030204" pitchFamily="34" charset="0"/>
              </a:rPr>
              <a:t> is a </a:t>
            </a:r>
            <a:r>
              <a:rPr lang="en-US" sz="2000" b="1" kern="1200" dirty="0">
                <a:effectLst/>
                <a:latin typeface="Roboto" panose="02000000000000000000" pitchFamily="2" charset="0"/>
                <a:ea typeface="Roboto" panose="02000000000000000000" pitchFamily="2" charset="0"/>
                <a:cs typeface="Calibri" panose="020F0502020204030204" pitchFamily="34" charset="0"/>
              </a:rPr>
              <a:t>variable</a:t>
            </a:r>
            <a:r>
              <a:rPr lang="en-US" sz="2000" kern="1200" dirty="0">
                <a:effectLst/>
                <a:latin typeface="Roboto" panose="02000000000000000000" pitchFamily="2" charset="0"/>
                <a:ea typeface="Roboto" panose="02000000000000000000" pitchFamily="2" charset="0"/>
                <a:cs typeface="Calibri" panose="020F0502020204030204" pitchFamily="34" charset="0"/>
              </a:rPr>
              <a:t>.</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Roboto" panose="02000000000000000000" pitchFamily="2" charset="0"/>
                <a:ea typeface="Roboto" panose="02000000000000000000" pitchFamily="2" charset="0"/>
                <a:cs typeface="Calibri" panose="020F0502020204030204" pitchFamily="34" charset="0"/>
              </a:rPr>
              <a:t>Every </a:t>
            </a:r>
            <a:r>
              <a:rPr lang="en-US" sz="2000" b="1" kern="1200" dirty="0">
                <a:effectLst/>
                <a:latin typeface="Roboto" panose="02000000000000000000" pitchFamily="2" charset="0"/>
                <a:ea typeface="Roboto" panose="02000000000000000000" pitchFamily="2" charset="0"/>
                <a:cs typeface="Calibri" panose="020F0502020204030204" pitchFamily="34" charset="0"/>
              </a:rPr>
              <a:t>row</a:t>
            </a:r>
            <a:r>
              <a:rPr lang="en-US" sz="2000" kern="1200" dirty="0">
                <a:effectLst/>
                <a:latin typeface="Roboto" panose="02000000000000000000" pitchFamily="2" charset="0"/>
                <a:ea typeface="Roboto" panose="02000000000000000000" pitchFamily="2" charset="0"/>
                <a:cs typeface="Calibri" panose="020F0502020204030204" pitchFamily="34" charset="0"/>
              </a:rPr>
              <a:t> is an </a:t>
            </a:r>
            <a:r>
              <a:rPr lang="en-US" sz="2000" b="1" kern="1200" dirty="0">
                <a:effectLst/>
                <a:latin typeface="Roboto" panose="02000000000000000000" pitchFamily="2" charset="0"/>
                <a:ea typeface="Roboto" panose="02000000000000000000" pitchFamily="2" charset="0"/>
                <a:cs typeface="Calibri" panose="020F0502020204030204" pitchFamily="34" charset="0"/>
              </a:rPr>
              <a:t>observation</a:t>
            </a:r>
            <a:r>
              <a:rPr lang="en-US" sz="2000" kern="1200" dirty="0">
                <a:effectLst/>
                <a:latin typeface="Roboto" panose="02000000000000000000" pitchFamily="2" charset="0"/>
                <a:ea typeface="Roboto" panose="02000000000000000000" pitchFamily="2" charset="0"/>
                <a:cs typeface="Calibri" panose="020F0502020204030204" pitchFamily="34" charset="0"/>
              </a:rPr>
              <a:t>.</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Roboto" panose="02000000000000000000" pitchFamily="2" charset="0"/>
                <a:ea typeface="Roboto" panose="02000000000000000000" pitchFamily="2" charset="0"/>
                <a:cs typeface="Calibri" panose="020F0502020204030204" pitchFamily="34" charset="0"/>
              </a:rPr>
              <a:t>Every </a:t>
            </a:r>
            <a:r>
              <a:rPr lang="en-US" sz="2000" b="1" kern="1200" dirty="0">
                <a:effectLst/>
                <a:latin typeface="Roboto" panose="02000000000000000000" pitchFamily="2" charset="0"/>
                <a:ea typeface="Roboto" panose="02000000000000000000" pitchFamily="2" charset="0"/>
                <a:cs typeface="Calibri" panose="020F0502020204030204" pitchFamily="34" charset="0"/>
              </a:rPr>
              <a:t>cell</a:t>
            </a:r>
            <a:r>
              <a:rPr lang="en-US" sz="2000" kern="1200" dirty="0">
                <a:effectLst/>
                <a:latin typeface="Roboto" panose="02000000000000000000" pitchFamily="2" charset="0"/>
                <a:ea typeface="Roboto" panose="02000000000000000000" pitchFamily="2" charset="0"/>
                <a:cs typeface="Calibri" panose="020F0502020204030204" pitchFamily="34" charset="0"/>
              </a:rPr>
              <a:t> is a </a:t>
            </a:r>
            <a:r>
              <a:rPr lang="en-US" sz="2000" b="1" kern="1200" dirty="0">
                <a:effectLst/>
                <a:latin typeface="Roboto" panose="02000000000000000000" pitchFamily="2" charset="0"/>
                <a:ea typeface="Roboto" panose="02000000000000000000" pitchFamily="2" charset="0"/>
                <a:cs typeface="Calibri" panose="020F0502020204030204" pitchFamily="34" charset="0"/>
              </a:rPr>
              <a:t>single value</a:t>
            </a:r>
            <a:r>
              <a:rPr lang="en-US" sz="2000" kern="1200" dirty="0">
                <a:effectLst/>
                <a:latin typeface="Roboto" panose="02000000000000000000" pitchFamily="2" charset="0"/>
                <a:ea typeface="Roboto" panose="02000000000000000000" pitchFamily="2" charset="0"/>
                <a:cs typeface="Calibri" panose="020F0502020204030204" pitchFamily="34" charset="0"/>
              </a:rPr>
              <a:t>.</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p:txBody>
      </p:sp>
      <p:grpSp>
        <p:nvGrpSpPr>
          <p:cNvPr id="4" name="Group 3">
            <a:extLst>
              <a:ext uri="{FF2B5EF4-FFF2-40B4-BE49-F238E27FC236}">
                <a16:creationId xmlns:a16="http://schemas.microsoft.com/office/drawing/2014/main" id="{45D35BFC-0843-1A53-7DC3-2028BE05F6C4}"/>
              </a:ext>
            </a:extLst>
          </p:cNvPr>
          <p:cNvGrpSpPr/>
          <p:nvPr/>
        </p:nvGrpSpPr>
        <p:grpSpPr>
          <a:xfrm>
            <a:off x="7996405" y="6492875"/>
            <a:ext cx="5018497" cy="276999"/>
            <a:chOff x="7173503" y="6465582"/>
            <a:chExt cx="5018497" cy="276999"/>
          </a:xfrm>
        </p:grpSpPr>
        <p:sp>
          <p:nvSpPr>
            <p:cNvPr id="6" name="TextBox 5">
              <a:extLst>
                <a:ext uri="{FF2B5EF4-FFF2-40B4-BE49-F238E27FC236}">
                  <a16:creationId xmlns:a16="http://schemas.microsoft.com/office/drawing/2014/main" id="{018AC574-F86F-82CC-8A58-95F084E1BAE1}"/>
                </a:ext>
              </a:extLst>
            </p:cNvPr>
            <p:cNvSpPr txBox="1"/>
            <p:nvPr/>
          </p:nvSpPr>
          <p:spPr>
            <a:xfrm>
              <a:off x="8340899" y="6465582"/>
              <a:ext cx="3851101" cy="276999"/>
            </a:xfrm>
            <a:prstGeom prst="rect">
              <a:avLst/>
            </a:prstGeom>
            <a:noFill/>
          </p:spPr>
          <p:txBody>
            <a:bodyPr wrap="square">
              <a:spAutoFit/>
            </a:bodyPr>
            <a:lstStyle/>
            <a:p>
              <a:r>
                <a:rPr lang="en-US" sz="1200" dirty="0">
                  <a:latin typeface="Roboto" panose="02000000000000000000" pitchFamily="2" charset="0"/>
                  <a:ea typeface="Roboto" panose="02000000000000000000" pitchFamily="2" charset="0"/>
                  <a:hlinkClick r:id="rId8"/>
                </a:rPr>
                <a:t>Tidy Data | Journal of Statistical Software</a:t>
              </a:r>
              <a:endParaRPr lang="en-US" sz="1200"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D20DBE01-6F6D-77BA-BD41-4319A69E1DAE}"/>
                </a:ext>
              </a:extLst>
            </p:cNvPr>
            <p:cNvSpPr txBox="1"/>
            <p:nvPr/>
          </p:nvSpPr>
          <p:spPr>
            <a:xfrm>
              <a:off x="7173503" y="6465582"/>
              <a:ext cx="1705054" cy="276999"/>
            </a:xfrm>
            <a:prstGeom prst="rect">
              <a:avLst/>
            </a:prstGeom>
            <a:noFill/>
          </p:spPr>
          <p:txBody>
            <a:bodyPr wrap="square">
              <a:spAutoFit/>
            </a:bodyPr>
            <a:lstStyle/>
            <a:p>
              <a:r>
                <a:rPr lang="en-US" sz="1200" dirty="0">
                  <a:latin typeface="Roboto" panose="02000000000000000000" pitchFamily="2" charset="0"/>
                  <a:ea typeface="Roboto" panose="02000000000000000000" pitchFamily="2" charset="0"/>
                </a:rPr>
                <a:t>Wickham (2014)</a:t>
              </a:r>
            </a:p>
          </p:txBody>
        </p:sp>
      </p:grpSp>
      <p:sp>
        <p:nvSpPr>
          <p:cNvPr id="13" name="Title 1">
            <a:extLst>
              <a:ext uri="{FF2B5EF4-FFF2-40B4-BE49-F238E27FC236}">
                <a16:creationId xmlns:a16="http://schemas.microsoft.com/office/drawing/2014/main" id="{1E0EE63E-0240-3296-0B36-865F1B02E21A}"/>
              </a:ext>
            </a:extLst>
          </p:cNvPr>
          <p:cNvSpPr>
            <a:spLocks noGrp="1"/>
          </p:cNvSpPr>
          <p:nvPr>
            <p:ph type="title"/>
          </p:nvPr>
        </p:nvSpPr>
        <p:spPr>
          <a:xfrm>
            <a:off x="838200" y="365125"/>
            <a:ext cx="10515600" cy="1325563"/>
          </a:xfrm>
        </p:spPr>
        <p:txBody>
          <a:bodyPr/>
          <a:lstStyle/>
          <a:p>
            <a:r>
              <a:rPr lang="en-US" dirty="0">
                <a:solidFill>
                  <a:srgbClr val="60C4D4"/>
                </a:solidFill>
                <a:latin typeface="Franklin Gothic Demi Cond" panose="020B0706030402020204" pitchFamily="34" charset="0"/>
                <a:ea typeface="Roboto" panose="02000000000000000000" pitchFamily="2" charset="0"/>
                <a:cs typeface="JetBrains Mono Thin" panose="02000009000000000000" pitchFamily="49" charset="0"/>
              </a:rPr>
              <a:t>1. Tidy data</a:t>
            </a:r>
            <a:endParaRPr lang="en-US" dirty="0">
              <a:solidFill>
                <a:srgbClr val="60C4D4"/>
              </a:solidFill>
            </a:endParaRPr>
          </a:p>
        </p:txBody>
      </p:sp>
    </p:spTree>
    <p:extLst>
      <p:ext uri="{BB962C8B-B14F-4D97-AF65-F5344CB8AC3E}">
        <p14:creationId xmlns:p14="http://schemas.microsoft.com/office/powerpoint/2010/main" val="782228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95DEB-9B80-4904-9523-A948CBDA879A}"/>
              </a:ext>
            </a:extLst>
          </p:cNvPr>
          <p:cNvPicPr>
            <a:picLocks noChangeAspect="1"/>
          </p:cNvPicPr>
          <p:nvPr/>
        </p:nvPicPr>
        <p:blipFill>
          <a:blip r:embed="rId3"/>
          <a:stretch>
            <a:fillRect/>
          </a:stretch>
        </p:blipFill>
        <p:spPr>
          <a:xfrm>
            <a:off x="9619077" y="584681"/>
            <a:ext cx="2001754" cy="702462"/>
          </a:xfrm>
          <a:prstGeom prst="rect">
            <a:avLst/>
          </a:prstGeom>
        </p:spPr>
      </p:pic>
      <p:pic>
        <p:nvPicPr>
          <p:cNvPr id="2050" name="Picture 2" descr="How To Reshape Pandas Dataframe with melt and wide_to_long ...">
            <a:extLst>
              <a:ext uri="{FF2B5EF4-FFF2-40B4-BE49-F238E27FC236}">
                <a16:creationId xmlns:a16="http://schemas.microsoft.com/office/drawing/2014/main" id="{BA442549-74AE-47D7-B73F-4E8FA7625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737" y="1486152"/>
            <a:ext cx="6481063" cy="1810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286509-AEA7-4D82-BD6B-574F42CBEE67}"/>
              </a:ext>
            </a:extLst>
          </p:cNvPr>
          <p:cNvSpPr txBox="1"/>
          <p:nvPr/>
        </p:nvSpPr>
        <p:spPr>
          <a:xfrm>
            <a:off x="838200" y="1652918"/>
            <a:ext cx="4792579" cy="1394997"/>
          </a:xfrm>
          <a:prstGeom prst="rect">
            <a:avLst/>
          </a:prstGeom>
          <a:noFill/>
        </p:spPr>
        <p:txBody>
          <a:bodyPr wrap="square">
            <a:spAutoFit/>
          </a:bodyPr>
          <a:lstStyle/>
          <a:p>
            <a:pPr marL="0" marR="0">
              <a:lnSpc>
                <a:spcPct val="107000"/>
              </a:lnSpc>
              <a:spcBef>
                <a:spcPts val="0"/>
              </a:spcBef>
              <a:spcAft>
                <a:spcPts val="0"/>
              </a:spcAft>
            </a:pPr>
            <a:r>
              <a:rPr lang="en-US" sz="2000" kern="1200" dirty="0">
                <a:effectLst/>
                <a:latin typeface="Roboto" panose="02000000000000000000" pitchFamily="2" charset="0"/>
                <a:ea typeface="Roboto" panose="02000000000000000000" pitchFamily="2" charset="0"/>
                <a:cs typeface="Calibri" panose="020F0502020204030204" pitchFamily="34" charset="0"/>
              </a:rPr>
              <a:t>Simple rules:</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Roboto" panose="02000000000000000000" pitchFamily="2" charset="0"/>
                <a:ea typeface="Roboto" panose="02000000000000000000" pitchFamily="2" charset="0"/>
                <a:cs typeface="Calibri" panose="020F0502020204030204" pitchFamily="34" charset="0"/>
              </a:rPr>
              <a:t>Every </a:t>
            </a:r>
            <a:r>
              <a:rPr lang="en-US" sz="2000" b="1" kern="1200" dirty="0">
                <a:effectLst/>
                <a:latin typeface="Roboto" panose="02000000000000000000" pitchFamily="2" charset="0"/>
                <a:ea typeface="Roboto" panose="02000000000000000000" pitchFamily="2" charset="0"/>
                <a:cs typeface="Calibri" panose="020F0502020204030204" pitchFamily="34" charset="0"/>
              </a:rPr>
              <a:t>column</a:t>
            </a:r>
            <a:r>
              <a:rPr lang="en-US" sz="2000" kern="1200" dirty="0">
                <a:effectLst/>
                <a:latin typeface="Roboto" panose="02000000000000000000" pitchFamily="2" charset="0"/>
                <a:ea typeface="Roboto" panose="02000000000000000000" pitchFamily="2" charset="0"/>
                <a:cs typeface="Calibri" panose="020F0502020204030204" pitchFamily="34" charset="0"/>
              </a:rPr>
              <a:t> is a </a:t>
            </a:r>
            <a:r>
              <a:rPr lang="en-US" sz="2000" b="1" kern="1200" dirty="0">
                <a:effectLst/>
                <a:latin typeface="Roboto" panose="02000000000000000000" pitchFamily="2" charset="0"/>
                <a:ea typeface="Roboto" panose="02000000000000000000" pitchFamily="2" charset="0"/>
                <a:cs typeface="Calibri" panose="020F0502020204030204" pitchFamily="34" charset="0"/>
              </a:rPr>
              <a:t>variable</a:t>
            </a:r>
            <a:r>
              <a:rPr lang="en-US" sz="2000" kern="1200" dirty="0">
                <a:effectLst/>
                <a:latin typeface="Roboto" panose="02000000000000000000" pitchFamily="2" charset="0"/>
                <a:ea typeface="Roboto" panose="02000000000000000000" pitchFamily="2" charset="0"/>
                <a:cs typeface="Calibri" panose="020F0502020204030204" pitchFamily="34" charset="0"/>
              </a:rPr>
              <a:t>.</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Roboto" panose="02000000000000000000" pitchFamily="2" charset="0"/>
                <a:ea typeface="Roboto" panose="02000000000000000000" pitchFamily="2" charset="0"/>
                <a:cs typeface="Calibri" panose="020F0502020204030204" pitchFamily="34" charset="0"/>
              </a:rPr>
              <a:t>Every </a:t>
            </a:r>
            <a:r>
              <a:rPr lang="en-US" sz="2000" b="1" kern="1200" dirty="0">
                <a:effectLst/>
                <a:latin typeface="Roboto" panose="02000000000000000000" pitchFamily="2" charset="0"/>
                <a:ea typeface="Roboto" panose="02000000000000000000" pitchFamily="2" charset="0"/>
                <a:cs typeface="Calibri" panose="020F0502020204030204" pitchFamily="34" charset="0"/>
              </a:rPr>
              <a:t>row</a:t>
            </a:r>
            <a:r>
              <a:rPr lang="en-US" sz="2000" kern="1200" dirty="0">
                <a:effectLst/>
                <a:latin typeface="Roboto" panose="02000000000000000000" pitchFamily="2" charset="0"/>
                <a:ea typeface="Roboto" panose="02000000000000000000" pitchFamily="2" charset="0"/>
                <a:cs typeface="Calibri" panose="020F0502020204030204" pitchFamily="34" charset="0"/>
              </a:rPr>
              <a:t> is an </a:t>
            </a:r>
            <a:r>
              <a:rPr lang="en-US" sz="2000" b="1" kern="1200" dirty="0">
                <a:effectLst/>
                <a:latin typeface="Roboto" panose="02000000000000000000" pitchFamily="2" charset="0"/>
                <a:ea typeface="Roboto" panose="02000000000000000000" pitchFamily="2" charset="0"/>
                <a:cs typeface="Calibri" panose="020F0502020204030204" pitchFamily="34" charset="0"/>
              </a:rPr>
              <a:t>observation</a:t>
            </a:r>
            <a:r>
              <a:rPr lang="en-US" sz="2000" kern="1200" dirty="0">
                <a:effectLst/>
                <a:latin typeface="Roboto" panose="02000000000000000000" pitchFamily="2" charset="0"/>
                <a:ea typeface="Roboto" panose="02000000000000000000" pitchFamily="2" charset="0"/>
                <a:cs typeface="Calibri" panose="020F0502020204030204" pitchFamily="34" charset="0"/>
              </a:rPr>
              <a:t>.</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Roboto" panose="02000000000000000000" pitchFamily="2" charset="0"/>
                <a:ea typeface="Roboto" panose="02000000000000000000" pitchFamily="2" charset="0"/>
                <a:cs typeface="Calibri" panose="020F0502020204030204" pitchFamily="34" charset="0"/>
              </a:rPr>
              <a:t>Every </a:t>
            </a:r>
            <a:r>
              <a:rPr lang="en-US" sz="2000" b="1" kern="1200" dirty="0">
                <a:effectLst/>
                <a:latin typeface="Roboto" panose="02000000000000000000" pitchFamily="2" charset="0"/>
                <a:ea typeface="Roboto" panose="02000000000000000000" pitchFamily="2" charset="0"/>
                <a:cs typeface="Calibri" panose="020F0502020204030204" pitchFamily="34" charset="0"/>
              </a:rPr>
              <a:t>cell</a:t>
            </a:r>
            <a:r>
              <a:rPr lang="en-US" sz="2000" kern="1200" dirty="0">
                <a:effectLst/>
                <a:latin typeface="Roboto" panose="02000000000000000000" pitchFamily="2" charset="0"/>
                <a:ea typeface="Roboto" panose="02000000000000000000" pitchFamily="2" charset="0"/>
                <a:cs typeface="Calibri" panose="020F0502020204030204" pitchFamily="34" charset="0"/>
              </a:rPr>
              <a:t> is a single </a:t>
            </a:r>
            <a:r>
              <a:rPr lang="en-US" sz="2000" b="1" kern="1200" dirty="0">
                <a:effectLst/>
                <a:latin typeface="Roboto" panose="02000000000000000000" pitchFamily="2" charset="0"/>
                <a:ea typeface="Roboto" panose="02000000000000000000" pitchFamily="2" charset="0"/>
                <a:cs typeface="Calibri" panose="020F0502020204030204" pitchFamily="34" charset="0"/>
              </a:rPr>
              <a:t>value</a:t>
            </a:r>
            <a:r>
              <a:rPr lang="en-US" sz="2000" kern="1200" dirty="0">
                <a:effectLst/>
                <a:latin typeface="Roboto" panose="02000000000000000000" pitchFamily="2" charset="0"/>
                <a:ea typeface="Roboto" panose="02000000000000000000" pitchFamily="2" charset="0"/>
                <a:cs typeface="Calibri" panose="020F0502020204030204" pitchFamily="34" charset="0"/>
              </a:rPr>
              <a:t>.</a:t>
            </a:r>
            <a:endParaRPr lang="en-US" sz="2000" dirty="0">
              <a:effectLst/>
              <a:latin typeface="Roboto" panose="02000000000000000000" pitchFamily="2" charset="0"/>
              <a:ea typeface="Roboto" panose="02000000000000000000" pitchFamily="2" charset="0"/>
              <a:cs typeface="Times New Roman" panose="02020603050405020304" pitchFamily="18" charset="0"/>
            </a:endParaRPr>
          </a:p>
        </p:txBody>
      </p:sp>
      <p:pic>
        <p:nvPicPr>
          <p:cNvPr id="17" name="Picture 16">
            <a:extLst>
              <a:ext uri="{FF2B5EF4-FFF2-40B4-BE49-F238E27FC236}">
                <a16:creationId xmlns:a16="http://schemas.microsoft.com/office/drawing/2014/main" id="{20C25ECF-3162-4EF5-98AF-CFAE4BB1D937}"/>
              </a:ext>
            </a:extLst>
          </p:cNvPr>
          <p:cNvPicPr>
            <a:picLocks noChangeAspect="1"/>
          </p:cNvPicPr>
          <p:nvPr/>
        </p:nvPicPr>
        <p:blipFill rotWithShape="1">
          <a:blip r:embed="rId5"/>
          <a:srcRect l="5413" t="66390" r="1373"/>
          <a:stretch/>
        </p:blipFill>
        <p:spPr>
          <a:xfrm>
            <a:off x="3234489" y="4862315"/>
            <a:ext cx="3818020" cy="702147"/>
          </a:xfrm>
          <a:prstGeom prst="rect">
            <a:avLst/>
          </a:prstGeom>
        </p:spPr>
      </p:pic>
      <p:pic>
        <p:nvPicPr>
          <p:cNvPr id="18" name="Picture 17">
            <a:extLst>
              <a:ext uri="{FF2B5EF4-FFF2-40B4-BE49-F238E27FC236}">
                <a16:creationId xmlns:a16="http://schemas.microsoft.com/office/drawing/2014/main" id="{B8CDF14C-D49F-464F-AD4C-859560A5823A}"/>
              </a:ext>
            </a:extLst>
          </p:cNvPr>
          <p:cNvPicPr>
            <a:picLocks noChangeAspect="1"/>
          </p:cNvPicPr>
          <p:nvPr/>
        </p:nvPicPr>
        <p:blipFill>
          <a:blip r:embed="rId6"/>
          <a:stretch>
            <a:fillRect/>
          </a:stretch>
        </p:blipFill>
        <p:spPr>
          <a:xfrm>
            <a:off x="7700744" y="3810086"/>
            <a:ext cx="2694330" cy="1496850"/>
          </a:xfrm>
          <a:prstGeom prst="rect">
            <a:avLst/>
          </a:prstGeom>
        </p:spPr>
      </p:pic>
      <p:sp>
        <p:nvSpPr>
          <p:cNvPr id="22" name="TextBox 21">
            <a:extLst>
              <a:ext uri="{FF2B5EF4-FFF2-40B4-BE49-F238E27FC236}">
                <a16:creationId xmlns:a16="http://schemas.microsoft.com/office/drawing/2014/main" id="{2E565296-14FD-4BE9-8D08-1232DCBB6127}"/>
              </a:ext>
            </a:extLst>
          </p:cNvPr>
          <p:cNvSpPr txBox="1"/>
          <p:nvPr/>
        </p:nvSpPr>
        <p:spPr>
          <a:xfrm>
            <a:off x="8738857" y="5286094"/>
            <a:ext cx="1092875" cy="400110"/>
          </a:xfrm>
          <a:prstGeom prst="rect">
            <a:avLst/>
          </a:prstGeom>
          <a:noFill/>
        </p:spPr>
        <p:txBody>
          <a:bodyPr wrap="square">
            <a:spAutoFit/>
          </a:bodyPr>
          <a:lstStyle/>
          <a:p>
            <a:r>
              <a:rPr lang="en-US" sz="2000" b="1" dirty="0">
                <a:solidFill>
                  <a:schemeClr val="accent6">
                    <a:lumMod val="75000"/>
                  </a:schemeClr>
                </a:solidFill>
                <a:latin typeface="Roboto" panose="02000000000000000000" pitchFamily="2" charset="0"/>
                <a:ea typeface="Roboto" panose="02000000000000000000" pitchFamily="2" charset="0"/>
              </a:rPr>
              <a:t>Tidy</a:t>
            </a:r>
          </a:p>
        </p:txBody>
      </p:sp>
      <p:sp>
        <p:nvSpPr>
          <p:cNvPr id="24" name="TextBox 23">
            <a:extLst>
              <a:ext uri="{FF2B5EF4-FFF2-40B4-BE49-F238E27FC236}">
                <a16:creationId xmlns:a16="http://schemas.microsoft.com/office/drawing/2014/main" id="{03054530-89E9-40B1-80D3-C99C102ADE67}"/>
              </a:ext>
            </a:extLst>
          </p:cNvPr>
          <p:cNvSpPr txBox="1"/>
          <p:nvPr/>
        </p:nvSpPr>
        <p:spPr>
          <a:xfrm>
            <a:off x="9047909" y="3181236"/>
            <a:ext cx="3144091" cy="230832"/>
          </a:xfrm>
          <a:prstGeom prst="rect">
            <a:avLst/>
          </a:prstGeom>
          <a:noFill/>
        </p:spPr>
        <p:txBody>
          <a:bodyPr wrap="square">
            <a:spAutoFit/>
          </a:bodyPr>
          <a:lstStyle/>
          <a:p>
            <a:r>
              <a:rPr lang="en-US" sz="900" dirty="0">
                <a:latin typeface="Roboto" panose="02000000000000000000" pitchFamily="2" charset="0"/>
                <a:ea typeface="Roboto" panose="02000000000000000000" pitchFamily="2" charset="0"/>
                <a:hlinkClick r:id="rId7"/>
              </a:rPr>
              <a:t>12 Tidy data | R for Data Science (had.co.nz)</a:t>
            </a:r>
            <a:endParaRPr lang="en-US" sz="900"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EE7A88ED-65D5-113F-97A6-6025DFBF01A7}"/>
              </a:ext>
            </a:extLst>
          </p:cNvPr>
          <p:cNvSpPr txBox="1"/>
          <p:nvPr/>
        </p:nvSpPr>
        <p:spPr>
          <a:xfrm>
            <a:off x="4547227" y="5575529"/>
            <a:ext cx="1192543" cy="400110"/>
          </a:xfrm>
          <a:prstGeom prst="rect">
            <a:avLst/>
          </a:prstGeom>
          <a:noFill/>
        </p:spPr>
        <p:txBody>
          <a:bodyPr wrap="square">
            <a:spAutoFit/>
          </a:bodyPr>
          <a:lstStyle/>
          <a:p>
            <a:r>
              <a:rPr lang="en-US" sz="2000" b="1" dirty="0">
                <a:solidFill>
                  <a:srgbClr val="C00000"/>
                </a:solidFill>
                <a:latin typeface="Roboto" panose="02000000000000000000" pitchFamily="2" charset="0"/>
                <a:ea typeface="Roboto" panose="02000000000000000000" pitchFamily="2" charset="0"/>
              </a:rPr>
              <a:t>Not tidy</a:t>
            </a:r>
          </a:p>
        </p:txBody>
      </p:sp>
      <p:sp>
        <p:nvSpPr>
          <p:cNvPr id="9" name="TextBox 8">
            <a:extLst>
              <a:ext uri="{FF2B5EF4-FFF2-40B4-BE49-F238E27FC236}">
                <a16:creationId xmlns:a16="http://schemas.microsoft.com/office/drawing/2014/main" id="{26973B2F-7905-72FD-2AA3-CFB4482580CD}"/>
              </a:ext>
            </a:extLst>
          </p:cNvPr>
          <p:cNvSpPr txBox="1"/>
          <p:nvPr/>
        </p:nvSpPr>
        <p:spPr>
          <a:xfrm>
            <a:off x="1315439" y="4558511"/>
            <a:ext cx="1516661" cy="400110"/>
          </a:xfrm>
          <a:prstGeom prst="rect">
            <a:avLst/>
          </a:prstGeom>
          <a:noFill/>
        </p:spPr>
        <p:txBody>
          <a:bodyPr wrap="square">
            <a:spAutoFit/>
          </a:bodyPr>
          <a:lstStyle/>
          <a:p>
            <a:r>
              <a:rPr lang="en-US" sz="2000" dirty="0">
                <a:solidFill>
                  <a:srgbClr val="C00000"/>
                </a:solidFill>
                <a:latin typeface="Roboto" panose="02000000000000000000" pitchFamily="2" charset="0"/>
                <a:ea typeface="Roboto" panose="02000000000000000000" pitchFamily="2" charset="0"/>
              </a:rPr>
              <a:t>Row names</a:t>
            </a:r>
          </a:p>
        </p:txBody>
      </p:sp>
      <p:sp>
        <p:nvSpPr>
          <p:cNvPr id="11" name="TextBox 10">
            <a:extLst>
              <a:ext uri="{FF2B5EF4-FFF2-40B4-BE49-F238E27FC236}">
                <a16:creationId xmlns:a16="http://schemas.microsoft.com/office/drawing/2014/main" id="{5DD353C6-D272-D60C-BED8-F6672B213BF2}"/>
              </a:ext>
            </a:extLst>
          </p:cNvPr>
          <p:cNvSpPr txBox="1"/>
          <p:nvPr/>
        </p:nvSpPr>
        <p:spPr>
          <a:xfrm>
            <a:off x="3419652" y="3927079"/>
            <a:ext cx="1872891" cy="400110"/>
          </a:xfrm>
          <a:prstGeom prst="rect">
            <a:avLst/>
          </a:prstGeom>
          <a:noFill/>
        </p:spPr>
        <p:txBody>
          <a:bodyPr wrap="square">
            <a:spAutoFit/>
          </a:bodyPr>
          <a:lstStyle/>
          <a:p>
            <a:r>
              <a:rPr lang="en-US" sz="2000" dirty="0">
                <a:solidFill>
                  <a:srgbClr val="C00000"/>
                </a:solidFill>
                <a:latin typeface="Roboto" panose="02000000000000000000" pitchFamily="2" charset="0"/>
                <a:ea typeface="Roboto" panose="02000000000000000000" pitchFamily="2" charset="0"/>
              </a:rPr>
              <a:t>Colum names</a:t>
            </a:r>
          </a:p>
        </p:txBody>
      </p:sp>
      <p:pic>
        <p:nvPicPr>
          <p:cNvPr id="14" name="Graphic 13" descr="Arrow Down with solid fill">
            <a:extLst>
              <a:ext uri="{FF2B5EF4-FFF2-40B4-BE49-F238E27FC236}">
                <a16:creationId xmlns:a16="http://schemas.microsoft.com/office/drawing/2014/main" id="{9309B3B4-022A-4E11-3A13-CCE80AF28C6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7812569">
            <a:off x="2755014" y="4896109"/>
            <a:ext cx="487529" cy="487529"/>
          </a:xfrm>
          <a:prstGeom prst="rect">
            <a:avLst/>
          </a:prstGeom>
        </p:spPr>
      </p:pic>
      <p:pic>
        <p:nvPicPr>
          <p:cNvPr id="16" name="Graphic 15" descr="Arrow Down with solid fill">
            <a:extLst>
              <a:ext uri="{FF2B5EF4-FFF2-40B4-BE49-F238E27FC236}">
                <a16:creationId xmlns:a16="http://schemas.microsoft.com/office/drawing/2014/main" id="{D8957BD5-2B1D-D393-7400-D41E55D7C6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0095664">
            <a:off x="3944044" y="4342196"/>
            <a:ext cx="487529" cy="487529"/>
          </a:xfrm>
          <a:prstGeom prst="rect">
            <a:avLst/>
          </a:prstGeom>
        </p:spPr>
      </p:pic>
      <p:sp>
        <p:nvSpPr>
          <p:cNvPr id="19" name="TextBox 18">
            <a:extLst>
              <a:ext uri="{FF2B5EF4-FFF2-40B4-BE49-F238E27FC236}">
                <a16:creationId xmlns:a16="http://schemas.microsoft.com/office/drawing/2014/main" id="{982773DA-D8D4-B574-E7F0-FBF234F57C70}"/>
              </a:ext>
            </a:extLst>
          </p:cNvPr>
          <p:cNvSpPr txBox="1"/>
          <p:nvPr/>
        </p:nvSpPr>
        <p:spPr>
          <a:xfrm>
            <a:off x="5418938" y="3342468"/>
            <a:ext cx="2694330" cy="400110"/>
          </a:xfrm>
          <a:prstGeom prst="rect">
            <a:avLst/>
          </a:prstGeom>
          <a:noFill/>
        </p:spPr>
        <p:txBody>
          <a:bodyPr wrap="square">
            <a:spAutoFit/>
          </a:bodyPr>
          <a:lstStyle/>
          <a:p>
            <a:r>
              <a:rPr lang="en-US" sz="2000" dirty="0">
                <a:solidFill>
                  <a:srgbClr val="548235"/>
                </a:solidFill>
                <a:latin typeface="Roboto" panose="02000000000000000000" pitchFamily="2" charset="0"/>
                <a:ea typeface="Roboto" panose="02000000000000000000" pitchFamily="2" charset="0"/>
              </a:rPr>
              <a:t>Only column names</a:t>
            </a:r>
          </a:p>
        </p:txBody>
      </p:sp>
      <p:pic>
        <p:nvPicPr>
          <p:cNvPr id="20" name="Graphic 19" descr="Arrow Down with solid fill">
            <a:extLst>
              <a:ext uri="{FF2B5EF4-FFF2-40B4-BE49-F238E27FC236}">
                <a16:creationId xmlns:a16="http://schemas.microsoft.com/office/drawing/2014/main" id="{9DC1EB3B-F6C3-CAE4-48CE-3C50F95F78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7771172">
            <a:off x="7783296" y="3431084"/>
            <a:ext cx="487529" cy="487529"/>
          </a:xfrm>
          <a:prstGeom prst="rect">
            <a:avLst/>
          </a:prstGeom>
        </p:spPr>
      </p:pic>
      <p:grpSp>
        <p:nvGrpSpPr>
          <p:cNvPr id="3" name="Group 2">
            <a:extLst>
              <a:ext uri="{FF2B5EF4-FFF2-40B4-BE49-F238E27FC236}">
                <a16:creationId xmlns:a16="http://schemas.microsoft.com/office/drawing/2014/main" id="{AB2264AE-12C8-0601-C181-78FEE43A0C2E}"/>
              </a:ext>
            </a:extLst>
          </p:cNvPr>
          <p:cNvGrpSpPr/>
          <p:nvPr/>
        </p:nvGrpSpPr>
        <p:grpSpPr>
          <a:xfrm>
            <a:off x="7996405" y="6492875"/>
            <a:ext cx="5018497" cy="276999"/>
            <a:chOff x="7173503" y="6465582"/>
            <a:chExt cx="5018497" cy="276999"/>
          </a:xfrm>
        </p:grpSpPr>
        <p:sp>
          <p:nvSpPr>
            <p:cNvPr id="4" name="TextBox 3">
              <a:extLst>
                <a:ext uri="{FF2B5EF4-FFF2-40B4-BE49-F238E27FC236}">
                  <a16:creationId xmlns:a16="http://schemas.microsoft.com/office/drawing/2014/main" id="{69CFEA1A-A4D4-AF22-8C7D-2700B3412498}"/>
                </a:ext>
              </a:extLst>
            </p:cNvPr>
            <p:cNvSpPr txBox="1"/>
            <p:nvPr/>
          </p:nvSpPr>
          <p:spPr>
            <a:xfrm>
              <a:off x="8340899" y="6465582"/>
              <a:ext cx="3851101" cy="276999"/>
            </a:xfrm>
            <a:prstGeom prst="rect">
              <a:avLst/>
            </a:prstGeom>
            <a:noFill/>
          </p:spPr>
          <p:txBody>
            <a:bodyPr wrap="square">
              <a:spAutoFit/>
            </a:bodyPr>
            <a:lstStyle/>
            <a:p>
              <a:r>
                <a:rPr lang="en-US" sz="1200" dirty="0">
                  <a:latin typeface="Roboto" panose="02000000000000000000" pitchFamily="2" charset="0"/>
                  <a:ea typeface="Roboto" panose="02000000000000000000" pitchFamily="2" charset="0"/>
                  <a:hlinkClick r:id="rId12"/>
                </a:rPr>
                <a:t>Tidy Data | Journal of Statistical Software</a:t>
              </a:r>
              <a:endParaRPr lang="en-US" sz="1200" dirty="0">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F46128F3-A4EA-BD47-2190-1848AF6C202B}"/>
                </a:ext>
              </a:extLst>
            </p:cNvPr>
            <p:cNvSpPr txBox="1"/>
            <p:nvPr/>
          </p:nvSpPr>
          <p:spPr>
            <a:xfrm>
              <a:off x="7173503" y="6465582"/>
              <a:ext cx="1705054" cy="276999"/>
            </a:xfrm>
            <a:prstGeom prst="rect">
              <a:avLst/>
            </a:prstGeom>
            <a:noFill/>
          </p:spPr>
          <p:txBody>
            <a:bodyPr wrap="square">
              <a:spAutoFit/>
            </a:bodyPr>
            <a:lstStyle/>
            <a:p>
              <a:r>
                <a:rPr lang="en-US" sz="1200" dirty="0">
                  <a:latin typeface="Roboto" panose="02000000000000000000" pitchFamily="2" charset="0"/>
                  <a:ea typeface="Roboto" panose="02000000000000000000" pitchFamily="2" charset="0"/>
                </a:rPr>
                <a:t>Wickham (2014)</a:t>
              </a:r>
            </a:p>
          </p:txBody>
        </p:sp>
      </p:grpSp>
      <p:sp>
        <p:nvSpPr>
          <p:cNvPr id="21" name="Title 1">
            <a:extLst>
              <a:ext uri="{FF2B5EF4-FFF2-40B4-BE49-F238E27FC236}">
                <a16:creationId xmlns:a16="http://schemas.microsoft.com/office/drawing/2014/main" id="{F0181B19-BFA8-94EF-8B28-848E0823D5DE}"/>
              </a:ext>
            </a:extLst>
          </p:cNvPr>
          <p:cNvSpPr>
            <a:spLocks noGrp="1"/>
          </p:cNvSpPr>
          <p:nvPr>
            <p:ph type="title"/>
          </p:nvPr>
        </p:nvSpPr>
        <p:spPr>
          <a:xfrm>
            <a:off x="838200" y="365125"/>
            <a:ext cx="10515600" cy="1325563"/>
          </a:xfrm>
        </p:spPr>
        <p:txBody>
          <a:bodyPr/>
          <a:lstStyle/>
          <a:p>
            <a:r>
              <a:rPr lang="en-US" dirty="0">
                <a:solidFill>
                  <a:srgbClr val="60C4D4"/>
                </a:solidFill>
                <a:latin typeface="Franklin Gothic Demi Cond" panose="020B0706030402020204" pitchFamily="34" charset="0"/>
                <a:ea typeface="Roboto" panose="02000000000000000000" pitchFamily="2" charset="0"/>
                <a:cs typeface="JetBrains Mono Thin" panose="02000009000000000000" pitchFamily="49" charset="0"/>
              </a:rPr>
              <a:t>1. Tidy data</a:t>
            </a:r>
            <a:endParaRPr lang="en-US" dirty="0">
              <a:solidFill>
                <a:srgbClr val="60C4D4"/>
              </a:solidFill>
            </a:endParaRPr>
          </a:p>
        </p:txBody>
      </p:sp>
    </p:spTree>
    <p:extLst>
      <p:ext uri="{BB962C8B-B14F-4D97-AF65-F5344CB8AC3E}">
        <p14:creationId xmlns:p14="http://schemas.microsoft.com/office/powerpoint/2010/main" val="908132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7139-7537-EEC5-2B83-6D6C3423E8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90144B-DF15-CA98-EFB2-39B7BD20A76E}"/>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3CEFDB86-B960-6A56-9B97-1739C99DF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163"/>
            <a:ext cx="12192000" cy="6797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8E3737-D99A-88C5-88E7-3F212FEC3E7C}"/>
              </a:ext>
            </a:extLst>
          </p:cNvPr>
          <p:cNvSpPr txBox="1"/>
          <p:nvPr/>
        </p:nvSpPr>
        <p:spPr>
          <a:xfrm>
            <a:off x="114300" y="6520060"/>
            <a:ext cx="6096000" cy="307777"/>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Credit: Allison Horst</a:t>
            </a:r>
          </a:p>
        </p:txBody>
      </p:sp>
    </p:spTree>
    <p:extLst>
      <p:ext uri="{BB962C8B-B14F-4D97-AF65-F5344CB8AC3E}">
        <p14:creationId xmlns:p14="http://schemas.microsoft.com/office/powerpoint/2010/main" val="3055464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FE23E-4331-660C-2C95-D96825F87C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EE5B19-6BC9-27A7-7EE1-CF4E3059F97A}"/>
              </a:ext>
            </a:extLst>
          </p:cNvPr>
          <p:cNvSpPr>
            <a:spLocks noGrp="1"/>
          </p:cNvSpPr>
          <p:nvPr>
            <p:ph idx="1"/>
          </p:nvPr>
        </p:nvSpPr>
        <p:spPr/>
        <p:txBody>
          <a:bodyPr/>
          <a:lstStyle/>
          <a:p>
            <a:endParaRPr lang="en-US"/>
          </a:p>
        </p:txBody>
      </p:sp>
      <p:pic>
        <p:nvPicPr>
          <p:cNvPr id="4" name="Picture 2">
            <a:extLst>
              <a:ext uri="{FF2B5EF4-FFF2-40B4-BE49-F238E27FC236}">
                <a16:creationId xmlns:a16="http://schemas.microsoft.com/office/drawing/2014/main" id="{0DC19384-E4AC-5912-1792-E2B6843A8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53342E2-817F-B7AF-DEA4-AECC21C38249}"/>
              </a:ext>
            </a:extLst>
          </p:cNvPr>
          <p:cNvSpPr txBox="1"/>
          <p:nvPr/>
        </p:nvSpPr>
        <p:spPr>
          <a:xfrm>
            <a:off x="114300" y="6520060"/>
            <a:ext cx="6096000" cy="307777"/>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Credit: Allison Horst</a:t>
            </a:r>
          </a:p>
        </p:txBody>
      </p:sp>
    </p:spTree>
    <p:extLst>
      <p:ext uri="{BB962C8B-B14F-4D97-AF65-F5344CB8AC3E}">
        <p14:creationId xmlns:p14="http://schemas.microsoft.com/office/powerpoint/2010/main" val="1650885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CD60DB0B-818E-43AF-87DD-C828649263D3}"/>
              </a:ext>
            </a:extLst>
          </p:cNvPr>
          <p:cNvSpPr/>
          <p:nvPr/>
        </p:nvSpPr>
        <p:spPr>
          <a:xfrm>
            <a:off x="1066800" y="4826095"/>
            <a:ext cx="6210300" cy="456059"/>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56E08F4E-ECDE-4C87-8BBD-80B2E14812F7}"/>
              </a:ext>
            </a:extLst>
          </p:cNvPr>
          <p:cNvSpPr/>
          <p:nvPr/>
        </p:nvSpPr>
        <p:spPr>
          <a:xfrm>
            <a:off x="1092200" y="2668140"/>
            <a:ext cx="4826000" cy="456059"/>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26EA95-4957-4754-BBC7-5CC1079A5ACE}"/>
              </a:ext>
            </a:extLst>
          </p:cNvPr>
          <p:cNvSpPr>
            <a:spLocks noGrp="1"/>
          </p:cNvSpPr>
          <p:nvPr>
            <p:ph type="title"/>
          </p:nvPr>
        </p:nvSpPr>
        <p:spPr>
          <a:ln>
            <a:noFill/>
          </a:ln>
        </p:spPr>
        <p:txBody>
          <a:bodyPr>
            <a:normAutofit/>
          </a:bodyPr>
          <a:lstStyle/>
          <a:p>
            <a:r>
              <a:rPr lang="en-US" dirty="0">
                <a:solidFill>
                  <a:srgbClr val="ECC556"/>
                </a:solidFill>
                <a:latin typeface="Franklin Gothic Demi Cond" panose="020B0706030402020204" pitchFamily="34" charset="0"/>
                <a:ea typeface="Roboto" panose="02000000000000000000" pitchFamily="2" charset="0"/>
                <a:cs typeface="JetBrains Mono Thin" panose="02000009000000000000" pitchFamily="49" charset="0"/>
              </a:rPr>
              <a:t>2. Piping functions (vs nested)</a:t>
            </a:r>
          </a:p>
        </p:txBody>
      </p:sp>
      <p:sp>
        <p:nvSpPr>
          <p:cNvPr id="3" name="Content Placeholder 2">
            <a:extLst>
              <a:ext uri="{FF2B5EF4-FFF2-40B4-BE49-F238E27FC236}">
                <a16:creationId xmlns:a16="http://schemas.microsoft.com/office/drawing/2014/main" id="{F235E61D-AE77-41EB-8241-63511333D295}"/>
              </a:ext>
            </a:extLst>
          </p:cNvPr>
          <p:cNvSpPr>
            <a:spLocks noGrp="1"/>
          </p:cNvSpPr>
          <p:nvPr>
            <p:ph idx="1"/>
          </p:nvPr>
        </p:nvSpPr>
        <p:spPr>
          <a:xfrm>
            <a:off x="1155700" y="1825625"/>
            <a:ext cx="9804400" cy="4351338"/>
          </a:xfrm>
        </p:spPr>
        <p:txBody>
          <a:bodyPr>
            <a:normAutofit/>
          </a:bodyPr>
          <a:lstStyle/>
          <a:p>
            <a:pPr marL="0" indent="0">
              <a:buNone/>
            </a:pPr>
            <a:r>
              <a:rPr lang="en-US" sz="2400" dirty="0">
                <a:latin typeface="Roboto" panose="02000000000000000000" pitchFamily="2" charset="0"/>
                <a:ea typeface="Roboto" panose="02000000000000000000" pitchFamily="2" charset="0"/>
              </a:rPr>
              <a:t>Nested functions (base R)</a:t>
            </a:r>
          </a:p>
          <a:p>
            <a:pPr marL="0" indent="0">
              <a:buNone/>
            </a:pPr>
            <a:endParaRPr lang="en-US" sz="2400" dirty="0"/>
          </a:p>
          <a:p>
            <a:pPr marL="0" indent="0">
              <a:buNone/>
            </a:pPr>
            <a:r>
              <a:rPr lang="en-US" sz="2000" dirty="0">
                <a:latin typeface="JetBrains Mono" panose="02000009000000000000" pitchFamily="49" charset="0"/>
                <a:cs typeface="JetBrains Mono" panose="02000009000000000000" pitchFamily="49" charset="0"/>
              </a:rPr>
              <a:t>length(unique(</a:t>
            </a:r>
            <a:r>
              <a:rPr lang="en-US" sz="2000" dirty="0" err="1">
                <a:latin typeface="JetBrains Mono" panose="02000009000000000000" pitchFamily="49" charset="0"/>
                <a:cs typeface="JetBrains Mono" panose="02000009000000000000" pitchFamily="49" charset="0"/>
              </a:rPr>
              <a:t>data$variable</a:t>
            </a:r>
            <a:r>
              <a:rPr lang="en-US" sz="2000" dirty="0">
                <a:latin typeface="JetBrains Mono" panose="02000009000000000000" pitchFamily="49" charset="0"/>
                <a:cs typeface="JetBrains Mono" panose="02000009000000000000" pitchFamily="49" charset="0"/>
              </a:rPr>
              <a:t>)))</a:t>
            </a:r>
          </a:p>
          <a:p>
            <a:pPr marL="0" indent="0">
              <a:buNone/>
            </a:pPr>
            <a:endParaRPr lang="en-US" sz="2400" dirty="0"/>
          </a:p>
          <a:p>
            <a:pPr marL="0" indent="0">
              <a:buNone/>
            </a:pPr>
            <a:endParaRPr lang="en-US" sz="2400" dirty="0"/>
          </a:p>
          <a:p>
            <a:pPr marL="0" indent="0">
              <a:buNone/>
            </a:pPr>
            <a:r>
              <a:rPr lang="en-US" sz="2400" dirty="0">
                <a:latin typeface="Roboto" panose="02000000000000000000" pitchFamily="2" charset="0"/>
                <a:ea typeface="Roboto" panose="02000000000000000000" pitchFamily="2" charset="0"/>
              </a:rPr>
              <a:t>Using the pipe makes the code easier to write and to read (Tidyverse)</a:t>
            </a:r>
          </a:p>
          <a:p>
            <a:pPr marL="0" indent="0">
              <a:buNone/>
            </a:pPr>
            <a:endParaRPr lang="en-US" sz="2000" dirty="0">
              <a:latin typeface="Lucida Sans Typewriter" panose="020B0509030504030204" pitchFamily="49" charset="0"/>
            </a:endParaRPr>
          </a:p>
          <a:p>
            <a:pPr marL="0" indent="0">
              <a:buNone/>
            </a:pPr>
            <a:r>
              <a:rPr lang="en-US" sz="2000" dirty="0" err="1">
                <a:latin typeface="JetBrains Mono" panose="02000009000000000000" pitchFamily="49" charset="0"/>
                <a:cs typeface="JetBrains Mono" panose="02000009000000000000" pitchFamily="49" charset="0"/>
              </a:rPr>
              <a:t>data$variable</a:t>
            </a:r>
            <a:r>
              <a:rPr lang="en-US" sz="2000" dirty="0">
                <a:latin typeface="JetBrains Mono" panose="02000009000000000000" pitchFamily="49" charset="0"/>
                <a:cs typeface="JetBrains Mono" panose="02000009000000000000" pitchFamily="49" charset="0"/>
              </a:rPr>
              <a:t> %&gt;% unique() %&gt;% length()</a:t>
            </a:r>
          </a:p>
        </p:txBody>
      </p:sp>
      <p:grpSp>
        <p:nvGrpSpPr>
          <p:cNvPr id="13" name="Group 12">
            <a:extLst>
              <a:ext uri="{FF2B5EF4-FFF2-40B4-BE49-F238E27FC236}">
                <a16:creationId xmlns:a16="http://schemas.microsoft.com/office/drawing/2014/main" id="{F031710D-FCD0-4070-9DD3-E97270F8A163}"/>
              </a:ext>
            </a:extLst>
          </p:cNvPr>
          <p:cNvGrpSpPr/>
          <p:nvPr/>
        </p:nvGrpSpPr>
        <p:grpSpPr>
          <a:xfrm>
            <a:off x="1564805" y="2235309"/>
            <a:ext cx="2898848" cy="400110"/>
            <a:chOff x="1247305" y="2235309"/>
            <a:chExt cx="2898848" cy="400110"/>
          </a:xfrm>
        </p:grpSpPr>
        <p:sp>
          <p:nvSpPr>
            <p:cNvPr id="4" name="TextBox 3">
              <a:extLst>
                <a:ext uri="{FF2B5EF4-FFF2-40B4-BE49-F238E27FC236}">
                  <a16:creationId xmlns:a16="http://schemas.microsoft.com/office/drawing/2014/main" id="{F4F07283-623A-4CE5-AF2D-3AB7931BBDC8}"/>
                </a:ext>
              </a:extLst>
            </p:cNvPr>
            <p:cNvSpPr txBox="1"/>
            <p:nvPr/>
          </p:nvSpPr>
          <p:spPr>
            <a:xfrm>
              <a:off x="3814011" y="2235309"/>
              <a:ext cx="332142" cy="400110"/>
            </a:xfrm>
            <a:prstGeom prst="rect">
              <a:avLst/>
            </a:prstGeom>
            <a:noFill/>
          </p:spPr>
          <p:txBody>
            <a:bodyPr wrap="none" rtlCol="0">
              <a:spAutoFit/>
            </a:bodyPr>
            <a:lstStyle/>
            <a:p>
              <a:r>
                <a:rPr lang="en-US" sz="2000" b="1">
                  <a:solidFill>
                    <a:srgbClr val="C00000"/>
                  </a:solidFill>
                  <a:latin typeface="Roboto" panose="02000000000000000000" pitchFamily="2" charset="0"/>
                  <a:ea typeface="Roboto" panose="02000000000000000000" pitchFamily="2" charset="0"/>
                </a:rPr>
                <a:t>1</a:t>
              </a:r>
            </a:p>
          </p:txBody>
        </p:sp>
        <p:sp>
          <p:nvSpPr>
            <p:cNvPr id="5" name="TextBox 4">
              <a:extLst>
                <a:ext uri="{FF2B5EF4-FFF2-40B4-BE49-F238E27FC236}">
                  <a16:creationId xmlns:a16="http://schemas.microsoft.com/office/drawing/2014/main" id="{69B985D6-75A0-49ED-AE05-A4D80984734A}"/>
                </a:ext>
              </a:extLst>
            </p:cNvPr>
            <p:cNvSpPr txBox="1"/>
            <p:nvPr/>
          </p:nvSpPr>
          <p:spPr>
            <a:xfrm>
              <a:off x="2346417" y="2235309"/>
              <a:ext cx="332142" cy="400110"/>
            </a:xfrm>
            <a:prstGeom prst="rect">
              <a:avLst/>
            </a:prstGeom>
            <a:noFill/>
          </p:spPr>
          <p:txBody>
            <a:bodyPr wrap="none" rtlCol="0">
              <a:spAutoFit/>
            </a:bodyPr>
            <a:lstStyle/>
            <a:p>
              <a:r>
                <a:rPr lang="en-US" sz="2000" b="1">
                  <a:solidFill>
                    <a:srgbClr val="7030A0"/>
                  </a:solidFill>
                  <a:latin typeface="Roboto" panose="02000000000000000000" pitchFamily="2" charset="0"/>
                  <a:ea typeface="Roboto" panose="02000000000000000000" pitchFamily="2" charset="0"/>
                </a:rPr>
                <a:t>2</a:t>
              </a:r>
            </a:p>
          </p:txBody>
        </p:sp>
        <p:sp>
          <p:nvSpPr>
            <p:cNvPr id="6" name="TextBox 5">
              <a:extLst>
                <a:ext uri="{FF2B5EF4-FFF2-40B4-BE49-F238E27FC236}">
                  <a16:creationId xmlns:a16="http://schemas.microsoft.com/office/drawing/2014/main" id="{CF74D1D8-5D8D-48B6-9D9A-5E18615ED34E}"/>
                </a:ext>
              </a:extLst>
            </p:cNvPr>
            <p:cNvSpPr txBox="1"/>
            <p:nvPr/>
          </p:nvSpPr>
          <p:spPr>
            <a:xfrm>
              <a:off x="1247305" y="2235309"/>
              <a:ext cx="317716" cy="369332"/>
            </a:xfrm>
            <a:prstGeom prst="rect">
              <a:avLst/>
            </a:prstGeom>
            <a:noFill/>
          </p:spPr>
          <p:txBody>
            <a:bodyPr wrap="none" rtlCol="0">
              <a:spAutoFit/>
            </a:bodyPr>
            <a:lstStyle/>
            <a:p>
              <a:r>
                <a:rPr lang="en-US" b="1" dirty="0">
                  <a:solidFill>
                    <a:srgbClr val="0070C0"/>
                  </a:solidFill>
                  <a:latin typeface="Roboto" panose="02000000000000000000" pitchFamily="2" charset="0"/>
                  <a:ea typeface="Roboto" panose="02000000000000000000" pitchFamily="2" charset="0"/>
                </a:rPr>
                <a:t>3</a:t>
              </a:r>
            </a:p>
          </p:txBody>
        </p:sp>
      </p:grpSp>
      <p:grpSp>
        <p:nvGrpSpPr>
          <p:cNvPr id="12" name="Group 11">
            <a:extLst>
              <a:ext uri="{FF2B5EF4-FFF2-40B4-BE49-F238E27FC236}">
                <a16:creationId xmlns:a16="http://schemas.microsoft.com/office/drawing/2014/main" id="{46E2CB81-C0DE-404B-83F5-53A225E32994}"/>
              </a:ext>
            </a:extLst>
          </p:cNvPr>
          <p:cNvGrpSpPr/>
          <p:nvPr/>
        </p:nvGrpSpPr>
        <p:grpSpPr>
          <a:xfrm>
            <a:off x="1934678" y="4437088"/>
            <a:ext cx="4407548" cy="400110"/>
            <a:chOff x="1617178" y="4437088"/>
            <a:chExt cx="4407548" cy="400110"/>
          </a:xfrm>
        </p:grpSpPr>
        <p:sp>
          <p:nvSpPr>
            <p:cNvPr id="7" name="TextBox 6">
              <a:extLst>
                <a:ext uri="{FF2B5EF4-FFF2-40B4-BE49-F238E27FC236}">
                  <a16:creationId xmlns:a16="http://schemas.microsoft.com/office/drawing/2014/main" id="{6AD3A298-DE7C-428F-8872-E238E5D342DE}"/>
                </a:ext>
              </a:extLst>
            </p:cNvPr>
            <p:cNvSpPr txBox="1"/>
            <p:nvPr/>
          </p:nvSpPr>
          <p:spPr>
            <a:xfrm>
              <a:off x="1617178" y="4437088"/>
              <a:ext cx="332142" cy="400110"/>
            </a:xfrm>
            <a:prstGeom prst="rect">
              <a:avLst/>
            </a:prstGeom>
            <a:noFill/>
          </p:spPr>
          <p:txBody>
            <a:bodyPr wrap="none" rtlCol="0">
              <a:spAutoFit/>
            </a:bodyPr>
            <a:lstStyle/>
            <a:p>
              <a:r>
                <a:rPr lang="en-US" sz="2000" b="1">
                  <a:solidFill>
                    <a:srgbClr val="C00000"/>
                  </a:solidFill>
                  <a:latin typeface="Roboto" panose="02000000000000000000" pitchFamily="2" charset="0"/>
                  <a:ea typeface="Roboto" panose="02000000000000000000" pitchFamily="2" charset="0"/>
                </a:rPr>
                <a:t>1</a:t>
              </a:r>
            </a:p>
          </p:txBody>
        </p:sp>
        <p:sp>
          <p:nvSpPr>
            <p:cNvPr id="8" name="TextBox 7">
              <a:extLst>
                <a:ext uri="{FF2B5EF4-FFF2-40B4-BE49-F238E27FC236}">
                  <a16:creationId xmlns:a16="http://schemas.microsoft.com/office/drawing/2014/main" id="{F02C997D-D290-4E8F-B47E-37DCC0219A88}"/>
                </a:ext>
              </a:extLst>
            </p:cNvPr>
            <p:cNvSpPr txBox="1"/>
            <p:nvPr/>
          </p:nvSpPr>
          <p:spPr>
            <a:xfrm>
              <a:off x="3659962" y="4437088"/>
              <a:ext cx="332142" cy="400110"/>
            </a:xfrm>
            <a:prstGeom prst="rect">
              <a:avLst/>
            </a:prstGeom>
            <a:noFill/>
          </p:spPr>
          <p:txBody>
            <a:bodyPr wrap="none" rtlCol="0">
              <a:spAutoFit/>
            </a:bodyPr>
            <a:lstStyle/>
            <a:p>
              <a:r>
                <a:rPr lang="en-US" sz="2000" b="1">
                  <a:solidFill>
                    <a:srgbClr val="7030A0"/>
                  </a:solidFill>
                  <a:latin typeface="Roboto" panose="02000000000000000000" pitchFamily="2" charset="0"/>
                  <a:ea typeface="Roboto" panose="02000000000000000000" pitchFamily="2" charset="0"/>
                </a:rPr>
                <a:t>2</a:t>
              </a:r>
            </a:p>
          </p:txBody>
        </p:sp>
        <p:sp>
          <p:nvSpPr>
            <p:cNvPr id="9" name="TextBox 8">
              <a:extLst>
                <a:ext uri="{FF2B5EF4-FFF2-40B4-BE49-F238E27FC236}">
                  <a16:creationId xmlns:a16="http://schemas.microsoft.com/office/drawing/2014/main" id="{7BB94688-E5C9-4B47-AA31-ABB123F08AEA}"/>
                </a:ext>
              </a:extLst>
            </p:cNvPr>
            <p:cNvSpPr txBox="1"/>
            <p:nvPr/>
          </p:nvSpPr>
          <p:spPr>
            <a:xfrm>
              <a:off x="5707010" y="4437088"/>
              <a:ext cx="317716" cy="369332"/>
            </a:xfrm>
            <a:prstGeom prst="rect">
              <a:avLst/>
            </a:prstGeom>
            <a:noFill/>
          </p:spPr>
          <p:txBody>
            <a:bodyPr wrap="none" rtlCol="0">
              <a:spAutoFit/>
            </a:bodyPr>
            <a:lstStyle/>
            <a:p>
              <a:r>
                <a:rPr lang="en-US" b="1">
                  <a:solidFill>
                    <a:srgbClr val="0070C0"/>
                  </a:solidFill>
                  <a:latin typeface="Roboto" panose="02000000000000000000" pitchFamily="2" charset="0"/>
                  <a:ea typeface="Roboto" panose="02000000000000000000" pitchFamily="2" charset="0"/>
                </a:rPr>
                <a:t>3</a:t>
              </a:r>
            </a:p>
          </p:txBody>
        </p:sp>
      </p:grpSp>
      <p:pic>
        <p:nvPicPr>
          <p:cNvPr id="14" name="Picture 4" descr="Exposition pipe — %$% • magrittr">
            <a:extLst>
              <a:ext uri="{FF2B5EF4-FFF2-40B4-BE49-F238E27FC236}">
                <a16:creationId xmlns:a16="http://schemas.microsoft.com/office/drawing/2014/main" id="{F1A32397-CE1E-4143-8A4B-BC0D49A0D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1181" y="3931806"/>
            <a:ext cx="595638" cy="689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317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511B5F61-23D0-D1F6-6CEA-7AF60F647707}"/>
              </a:ext>
            </a:extLst>
          </p:cNvPr>
          <p:cNvSpPr>
            <a:spLocks noGrp="1"/>
          </p:cNvSpPr>
          <p:nvPr>
            <p:ph idx="1"/>
          </p:nvPr>
        </p:nvSpPr>
        <p:spPr/>
        <p:txBody>
          <a:bodyPr>
            <a:normAutofit/>
          </a:bodyPr>
          <a:lstStyle/>
          <a:p>
            <a:pPr marL="0" indent="0">
              <a:buNone/>
            </a:pPr>
            <a:r>
              <a:rPr lang="en-US" sz="2000" dirty="0">
                <a:latin typeface="Roboto" panose="02000000000000000000" pitchFamily="2" charset="0"/>
                <a:ea typeface="Roboto" panose="02000000000000000000" pitchFamily="2" charset="0"/>
              </a:rPr>
              <a:t>A more complex example of piping (from this workshop script):</a:t>
            </a:r>
          </a:p>
        </p:txBody>
      </p:sp>
      <p:sp>
        <p:nvSpPr>
          <p:cNvPr id="20" name="Rectangle: Rounded Corners 19">
            <a:extLst>
              <a:ext uri="{FF2B5EF4-FFF2-40B4-BE49-F238E27FC236}">
                <a16:creationId xmlns:a16="http://schemas.microsoft.com/office/drawing/2014/main" id="{ECC008D9-9340-C5C3-6A8D-8E9C95D20CC0}"/>
              </a:ext>
            </a:extLst>
          </p:cNvPr>
          <p:cNvSpPr/>
          <p:nvPr/>
        </p:nvSpPr>
        <p:spPr>
          <a:xfrm>
            <a:off x="927100" y="2514600"/>
            <a:ext cx="9575800" cy="2082800"/>
          </a:xfrm>
          <a:prstGeom prst="roundRect">
            <a:avLst>
              <a:gd name="adj" fmla="val 3374"/>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JetBrains Mono" panose="02000009000000000000" pitchFamily="49" charset="0"/>
                <a:cs typeface="JetBrains Mono" panose="02000009000000000000" pitchFamily="49" charset="0"/>
              </a:rPr>
              <a:t>data %&gt;% </a:t>
            </a:r>
          </a:p>
          <a:p>
            <a:r>
              <a:rPr lang="en-US" dirty="0">
                <a:solidFill>
                  <a:schemeClr val="tx1"/>
                </a:solidFill>
                <a:latin typeface="JetBrains Mono" panose="02000009000000000000" pitchFamily="49" charset="0"/>
                <a:cs typeface="JetBrains Mono" panose="02000009000000000000" pitchFamily="49" charset="0"/>
              </a:rPr>
              <a:t>  </a:t>
            </a:r>
            <a:r>
              <a:rPr lang="en-US" dirty="0" err="1">
                <a:solidFill>
                  <a:schemeClr val="tx1"/>
                </a:solidFill>
                <a:latin typeface="JetBrains Mono" panose="02000009000000000000" pitchFamily="49" charset="0"/>
                <a:cs typeface="JetBrains Mono" panose="02000009000000000000" pitchFamily="49" charset="0"/>
              </a:rPr>
              <a:t>group_by</a:t>
            </a:r>
            <a:r>
              <a:rPr lang="en-US" dirty="0">
                <a:solidFill>
                  <a:schemeClr val="tx1"/>
                </a:solidFill>
                <a:latin typeface="JetBrains Mono" panose="02000009000000000000" pitchFamily="49" charset="0"/>
                <a:cs typeface="JetBrains Mono" panose="02000009000000000000" pitchFamily="49" charset="0"/>
              </a:rPr>
              <a:t>(Species, Sex, Island) %&gt;% </a:t>
            </a:r>
          </a:p>
          <a:p>
            <a:r>
              <a:rPr lang="en-US" dirty="0">
                <a:solidFill>
                  <a:schemeClr val="tx1"/>
                </a:solidFill>
                <a:latin typeface="JetBrains Mono" panose="02000009000000000000" pitchFamily="49" charset="0"/>
                <a:cs typeface="JetBrains Mono" panose="02000009000000000000" pitchFamily="49" charset="0"/>
              </a:rPr>
              <a:t>  </a:t>
            </a:r>
            <a:r>
              <a:rPr lang="en-US" dirty="0" err="1">
                <a:solidFill>
                  <a:schemeClr val="tx1"/>
                </a:solidFill>
                <a:latin typeface="JetBrains Mono" panose="02000009000000000000" pitchFamily="49" charset="0"/>
                <a:cs typeface="JetBrains Mono" panose="02000009000000000000" pitchFamily="49" charset="0"/>
              </a:rPr>
              <a:t>summarise</a:t>
            </a:r>
            <a:r>
              <a:rPr lang="en-US" dirty="0">
                <a:solidFill>
                  <a:schemeClr val="tx1"/>
                </a:solidFill>
                <a:latin typeface="JetBrains Mono" panose="02000009000000000000" pitchFamily="49" charset="0"/>
                <a:cs typeface="JetBrains Mono" panose="02000009000000000000" pitchFamily="49" charset="0"/>
              </a:rPr>
              <a:t>(across(where(</a:t>
            </a:r>
            <a:r>
              <a:rPr lang="en-US" dirty="0" err="1">
                <a:solidFill>
                  <a:schemeClr val="tx1"/>
                </a:solidFill>
                <a:latin typeface="JetBrains Mono" panose="02000009000000000000" pitchFamily="49" charset="0"/>
                <a:cs typeface="JetBrains Mono" panose="02000009000000000000" pitchFamily="49" charset="0"/>
              </a:rPr>
              <a:t>is.numeric</a:t>
            </a:r>
            <a:r>
              <a:rPr lang="en-US" dirty="0">
                <a:solidFill>
                  <a:schemeClr val="tx1"/>
                </a:solidFill>
                <a:latin typeface="JetBrains Mono" panose="02000009000000000000" pitchFamily="49" charset="0"/>
                <a:cs typeface="JetBrains Mono" panose="02000009000000000000" pitchFamily="49" charset="0"/>
              </a:rPr>
              <a:t>), ~ mean(.x, na.rm = TRUE))) %&gt;% </a:t>
            </a:r>
          </a:p>
          <a:p>
            <a:r>
              <a:rPr lang="en-US" dirty="0">
                <a:solidFill>
                  <a:schemeClr val="tx1"/>
                </a:solidFill>
                <a:latin typeface="JetBrains Mono" panose="02000009000000000000" pitchFamily="49" charset="0"/>
                <a:cs typeface="JetBrains Mono" panose="02000009000000000000" pitchFamily="49" charset="0"/>
              </a:rPr>
              <a:t>  select(-</a:t>
            </a:r>
            <a:r>
              <a:rPr lang="en-US" dirty="0" err="1">
                <a:solidFill>
                  <a:schemeClr val="tx1"/>
                </a:solidFill>
                <a:latin typeface="JetBrains Mono" panose="02000009000000000000" pitchFamily="49" charset="0"/>
                <a:cs typeface="JetBrains Mono" panose="02000009000000000000" pitchFamily="49" charset="0"/>
              </a:rPr>
              <a:t>Sample_Number</a:t>
            </a:r>
            <a:r>
              <a:rPr lang="en-US" dirty="0">
                <a:solidFill>
                  <a:schemeClr val="tx1"/>
                </a:solidFill>
                <a:latin typeface="JetBrains Mono" panose="02000009000000000000" pitchFamily="49" charset="0"/>
                <a:cs typeface="JetBrains Mono" panose="02000009000000000000" pitchFamily="49" charset="0"/>
              </a:rPr>
              <a:t>) %&gt;%  </a:t>
            </a:r>
          </a:p>
          <a:p>
            <a:r>
              <a:rPr lang="en-US" dirty="0">
                <a:solidFill>
                  <a:schemeClr val="tx1"/>
                </a:solidFill>
                <a:latin typeface="JetBrains Mono" panose="02000009000000000000" pitchFamily="49" charset="0"/>
                <a:cs typeface="JetBrains Mono" panose="02000009000000000000" pitchFamily="49" charset="0"/>
              </a:rPr>
              <a:t>  arrange(desc(Sex)) %&gt;% </a:t>
            </a:r>
          </a:p>
          <a:p>
            <a:r>
              <a:rPr lang="en-US" dirty="0">
                <a:solidFill>
                  <a:schemeClr val="tx1"/>
                </a:solidFill>
                <a:latin typeface="JetBrains Mono" panose="02000009000000000000" pitchFamily="49" charset="0"/>
                <a:cs typeface="JetBrains Mono" panose="02000009000000000000" pitchFamily="49" charset="0"/>
              </a:rPr>
              <a:t>  </a:t>
            </a:r>
            <a:r>
              <a:rPr lang="en-US" dirty="0" err="1">
                <a:solidFill>
                  <a:schemeClr val="tx1"/>
                </a:solidFill>
                <a:latin typeface="JetBrains Mono" panose="02000009000000000000" pitchFamily="49" charset="0"/>
                <a:cs typeface="JetBrains Mono" panose="02000009000000000000" pitchFamily="49" charset="0"/>
              </a:rPr>
              <a:t>write_csv</a:t>
            </a:r>
            <a:r>
              <a:rPr lang="en-US" dirty="0">
                <a:solidFill>
                  <a:schemeClr val="tx1"/>
                </a:solidFill>
                <a:latin typeface="JetBrains Mono" panose="02000009000000000000" pitchFamily="49" charset="0"/>
                <a:cs typeface="JetBrains Mono" panose="02000009000000000000" pitchFamily="49" charset="0"/>
              </a:rPr>
              <a:t>(., "./out/data_means.csv")</a:t>
            </a:r>
          </a:p>
        </p:txBody>
      </p:sp>
      <p:sp>
        <p:nvSpPr>
          <p:cNvPr id="5" name="Title 1">
            <a:extLst>
              <a:ext uri="{FF2B5EF4-FFF2-40B4-BE49-F238E27FC236}">
                <a16:creationId xmlns:a16="http://schemas.microsoft.com/office/drawing/2014/main" id="{64E5F65F-30B6-77E3-AA9A-F5B37B03A98B}"/>
              </a:ext>
            </a:extLst>
          </p:cNvPr>
          <p:cNvSpPr>
            <a:spLocks noGrp="1"/>
          </p:cNvSpPr>
          <p:nvPr>
            <p:ph type="title"/>
          </p:nvPr>
        </p:nvSpPr>
        <p:spPr>
          <a:xfrm>
            <a:off x="838200" y="365125"/>
            <a:ext cx="10515600" cy="1325563"/>
          </a:xfrm>
          <a:ln>
            <a:noFill/>
          </a:ln>
        </p:spPr>
        <p:txBody>
          <a:bodyPr>
            <a:normAutofit/>
          </a:bodyPr>
          <a:lstStyle/>
          <a:p>
            <a:r>
              <a:rPr lang="en-US" dirty="0">
                <a:solidFill>
                  <a:srgbClr val="ECC556"/>
                </a:solidFill>
                <a:latin typeface="Franklin Gothic Demi Cond" panose="020B0706030402020204" pitchFamily="34" charset="0"/>
                <a:ea typeface="Roboto" panose="02000000000000000000" pitchFamily="2" charset="0"/>
                <a:cs typeface="JetBrains Mono Thin" panose="02000009000000000000" pitchFamily="49" charset="0"/>
              </a:rPr>
              <a:t>2. Piping functions (vs nested)</a:t>
            </a:r>
          </a:p>
        </p:txBody>
      </p:sp>
      <p:sp>
        <p:nvSpPr>
          <p:cNvPr id="7" name="TextBox 6">
            <a:extLst>
              <a:ext uri="{FF2B5EF4-FFF2-40B4-BE49-F238E27FC236}">
                <a16:creationId xmlns:a16="http://schemas.microsoft.com/office/drawing/2014/main" id="{E38A819D-18A9-4B9F-B0B0-D154AEB63741}"/>
              </a:ext>
            </a:extLst>
          </p:cNvPr>
          <p:cNvSpPr txBox="1"/>
          <p:nvPr/>
        </p:nvSpPr>
        <p:spPr>
          <a:xfrm>
            <a:off x="927100" y="5064016"/>
            <a:ext cx="9448800" cy="646331"/>
          </a:xfrm>
          <a:prstGeom prst="rect">
            <a:avLst/>
          </a:prstGeom>
          <a:noFill/>
        </p:spPr>
        <p:txBody>
          <a:bodyPr wrap="square">
            <a:spAutoFit/>
          </a:bodyPr>
          <a:lstStyle/>
          <a:p>
            <a:pPr marL="0" indent="0">
              <a:buNone/>
            </a:pPr>
            <a:r>
              <a:rPr lang="en-US" sz="1800" dirty="0">
                <a:latin typeface="Roboto" panose="02000000000000000000" pitchFamily="2" charset="0"/>
                <a:ea typeface="Roboto" panose="02000000000000000000" pitchFamily="2" charset="0"/>
              </a:rPr>
              <a:t>No need to create intermediate objects, just pipe the outcome of one function into the next </a:t>
            </a:r>
          </a:p>
          <a:p>
            <a:pPr marL="0" indent="0">
              <a:buNone/>
            </a:pPr>
            <a:r>
              <a:rPr lang="en-US" sz="1800" dirty="0">
                <a:latin typeface="Roboto" panose="02000000000000000000" pitchFamily="2" charset="0"/>
                <a:ea typeface="Roboto" panose="02000000000000000000" pitchFamily="2" charset="0"/>
              </a:rPr>
              <a:t>(use “.” as placeholder)</a:t>
            </a:r>
          </a:p>
        </p:txBody>
      </p:sp>
    </p:spTree>
    <p:extLst>
      <p:ext uri="{BB962C8B-B14F-4D97-AF65-F5344CB8AC3E}">
        <p14:creationId xmlns:p14="http://schemas.microsoft.com/office/powerpoint/2010/main" val="1542233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8589-1F60-85C1-3507-914B9E92A3BB}"/>
              </a:ext>
            </a:extLst>
          </p:cNvPr>
          <p:cNvSpPr>
            <a:spLocks noGrp="1"/>
          </p:cNvSpPr>
          <p:nvPr>
            <p:ph type="title"/>
          </p:nvPr>
        </p:nvSpPr>
        <p:spPr/>
        <p:txBody>
          <a:bodyPr/>
          <a:lstStyle/>
          <a:p>
            <a:r>
              <a:rPr lang="en-US" dirty="0">
                <a:latin typeface="Franklin Gothic Demi Cond" panose="020B0706030402020204" pitchFamily="34" charset="0"/>
                <a:ea typeface="Roboto" panose="02000000000000000000" pitchFamily="2" charset="0"/>
                <a:cs typeface="JetBrains Mono Thin" panose="02000009000000000000" pitchFamily="49" charset="0"/>
              </a:rPr>
              <a:t>String manipulation     </a:t>
            </a:r>
            <a:r>
              <a:rPr lang="en-US" sz="3200" b="1" dirty="0" err="1">
                <a:latin typeface="JetBrains Mono" panose="02000009000000000000" pitchFamily="49" charset="0"/>
                <a:ea typeface="Roboto" panose="02000000000000000000" pitchFamily="2" charset="0"/>
                <a:cs typeface="JetBrains Mono" panose="02000009000000000000" pitchFamily="49" charset="0"/>
              </a:rPr>
              <a:t>stringr</a:t>
            </a:r>
            <a:r>
              <a:rPr lang="en-US" sz="3200" b="1" dirty="0">
                <a:latin typeface="JetBrains Mono" panose="02000009000000000000" pitchFamily="49" charset="0"/>
                <a:ea typeface="Roboto" panose="02000000000000000000" pitchFamily="2" charset="0"/>
                <a:cs typeface="JetBrains Mono" panose="02000009000000000000" pitchFamily="49" charset="0"/>
              </a:rPr>
              <a:t>::str_*()</a:t>
            </a:r>
            <a:endParaRPr lang="en-US" b="1" dirty="0">
              <a:latin typeface="JetBrains Mono" panose="02000009000000000000" pitchFamily="49" charset="0"/>
              <a:ea typeface="Roboto" panose="02000000000000000000" pitchFamily="2" charset="0"/>
              <a:cs typeface="JetBrains Mono" panose="02000009000000000000" pitchFamily="49" charset="0"/>
            </a:endParaRPr>
          </a:p>
        </p:txBody>
      </p:sp>
      <p:sp>
        <p:nvSpPr>
          <p:cNvPr id="3" name="Content Placeholder 2">
            <a:extLst>
              <a:ext uri="{FF2B5EF4-FFF2-40B4-BE49-F238E27FC236}">
                <a16:creationId xmlns:a16="http://schemas.microsoft.com/office/drawing/2014/main" id="{5CD13D5E-DE50-E91C-D9DA-D9A2E3BE012C}"/>
              </a:ext>
            </a:extLst>
          </p:cNvPr>
          <p:cNvSpPr>
            <a:spLocks noGrp="1"/>
          </p:cNvSpPr>
          <p:nvPr>
            <p:ph idx="1"/>
          </p:nvPr>
        </p:nvSpPr>
        <p:spPr>
          <a:xfrm>
            <a:off x="838200" y="1825625"/>
            <a:ext cx="10515600" cy="1793875"/>
          </a:xfrm>
        </p:spPr>
        <p:txBody>
          <a:bodyPr>
            <a:normAutofit/>
          </a:bodyPr>
          <a:lstStyle/>
          <a:p>
            <a:pPr marL="0" indent="0">
              <a:lnSpc>
                <a:spcPct val="100000"/>
              </a:lnSpc>
              <a:spcBef>
                <a:spcPts val="0"/>
              </a:spcBef>
              <a:spcAft>
                <a:spcPts val="600"/>
              </a:spcAft>
              <a:buNone/>
            </a:pPr>
            <a:r>
              <a:rPr lang="en-US" sz="2400" dirty="0">
                <a:latin typeface="Roboto" panose="02000000000000000000" pitchFamily="2" charset="0"/>
                <a:ea typeface="Roboto" panose="02000000000000000000" pitchFamily="2" charset="0"/>
              </a:rPr>
              <a:t>Work with character strings (text)</a:t>
            </a:r>
          </a:p>
          <a:p>
            <a:pPr>
              <a:lnSpc>
                <a:spcPct val="100000"/>
              </a:lnSpc>
              <a:spcBef>
                <a:spcPts val="0"/>
              </a:spcBef>
              <a:spcAft>
                <a:spcPts val="600"/>
              </a:spcAft>
            </a:pPr>
            <a:r>
              <a:rPr lang="en-US" sz="2000" dirty="0">
                <a:latin typeface="Roboto" panose="02000000000000000000" pitchFamily="2" charset="0"/>
                <a:ea typeface="Roboto" panose="02000000000000000000" pitchFamily="2" charset="0"/>
              </a:rPr>
              <a:t>Uses </a:t>
            </a:r>
            <a:r>
              <a:rPr lang="en-US" sz="2000" b="1" dirty="0">
                <a:latin typeface="Roboto" panose="02000000000000000000" pitchFamily="2" charset="0"/>
                <a:ea typeface="Roboto" panose="02000000000000000000" pitchFamily="2" charset="0"/>
              </a:rPr>
              <a:t>regex (</a:t>
            </a:r>
            <a:r>
              <a:rPr lang="en-US" sz="2000" b="0" i="0" dirty="0">
                <a:solidFill>
                  <a:srgbClr val="212529"/>
                </a:solidFill>
                <a:effectLst/>
                <a:latin typeface="Roboto" panose="02000000000000000000" pitchFamily="2" charset="0"/>
                <a:ea typeface="Roboto" panose="02000000000000000000" pitchFamily="2" charset="0"/>
              </a:rPr>
              <a:t>regular expressions</a:t>
            </a:r>
            <a:r>
              <a:rPr lang="en-US" sz="2000" b="1" dirty="0">
                <a:latin typeface="Roboto" panose="02000000000000000000" pitchFamily="2" charset="0"/>
                <a:ea typeface="Roboto" panose="02000000000000000000" pitchFamily="2" charset="0"/>
              </a:rPr>
              <a:t>)</a:t>
            </a:r>
            <a:r>
              <a:rPr lang="en-US" sz="2000" dirty="0">
                <a:latin typeface="Roboto" panose="02000000000000000000" pitchFamily="2" charset="0"/>
                <a:ea typeface="Roboto" panose="02000000000000000000" pitchFamily="2" charset="0"/>
              </a:rPr>
              <a:t>: a “codified” way to describe patterns in text strings, to do things with them (extract, select, replace, … )</a:t>
            </a:r>
          </a:p>
          <a:p>
            <a:pPr>
              <a:lnSpc>
                <a:spcPct val="100000"/>
              </a:lnSpc>
              <a:spcBef>
                <a:spcPts val="0"/>
              </a:spcBef>
              <a:spcAft>
                <a:spcPts val="600"/>
              </a:spcAft>
            </a:pPr>
            <a:r>
              <a:rPr lang="en-US" sz="2000" dirty="0">
                <a:latin typeface="Roboto" panose="02000000000000000000" pitchFamily="2" charset="0"/>
                <a:ea typeface="Roboto" panose="02000000000000000000" pitchFamily="2" charset="0"/>
              </a:rPr>
              <a:t>Same rules as `grep` or `sed’ in Unix and Bash</a:t>
            </a:r>
          </a:p>
          <a:p>
            <a:pPr>
              <a:lnSpc>
                <a:spcPct val="100000"/>
              </a:lnSpc>
              <a:spcBef>
                <a:spcPts val="0"/>
              </a:spcBef>
              <a:spcAft>
                <a:spcPts val="600"/>
              </a:spcAft>
            </a:pPr>
            <a:endParaRPr lang="en-US" sz="2000" dirty="0">
              <a:latin typeface="Roboto" panose="02000000000000000000" pitchFamily="2" charset="0"/>
              <a:ea typeface="Roboto" panose="02000000000000000000" pitchFamily="2" charset="0"/>
            </a:endParaRPr>
          </a:p>
          <a:p>
            <a:pPr marL="0" indent="0">
              <a:buNone/>
            </a:pPr>
            <a:endParaRPr lang="en-US" dirty="0">
              <a:latin typeface="Roboto" panose="02000000000000000000" pitchFamily="2" charset="0"/>
              <a:ea typeface="Roboto" panose="02000000000000000000" pitchFamily="2" charset="0"/>
            </a:endParaRPr>
          </a:p>
        </p:txBody>
      </p:sp>
      <p:pic>
        <p:nvPicPr>
          <p:cNvPr id="1026" name="Picture 2" descr="Simple, Consistent Wrappers for Common String Operations • stringr">
            <a:extLst>
              <a:ext uri="{FF2B5EF4-FFF2-40B4-BE49-F238E27FC236}">
                <a16:creationId xmlns:a16="http://schemas.microsoft.com/office/drawing/2014/main" id="{A0D95B1C-90DA-45A4-DCA9-B7A2ED619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5190" y="215083"/>
            <a:ext cx="1458610" cy="16906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299A67-0671-205C-B807-A9DC4E116590}"/>
              </a:ext>
            </a:extLst>
          </p:cNvPr>
          <p:cNvSpPr txBox="1"/>
          <p:nvPr/>
        </p:nvSpPr>
        <p:spPr>
          <a:xfrm>
            <a:off x="685800" y="3943518"/>
            <a:ext cx="10668000" cy="276999"/>
          </a:xfrm>
          <a:prstGeom prst="rect">
            <a:avLst/>
          </a:prstGeom>
          <a:noFill/>
        </p:spPr>
        <p:txBody>
          <a:bodyPr wrap="square">
            <a:spAutoFit/>
          </a:bodyPr>
          <a:lstStyle/>
          <a:p>
            <a:pPr marL="0" indent="0">
              <a:buNone/>
            </a:pPr>
            <a:r>
              <a:rPr lang="en-US" sz="1200" dirty="0">
                <a:latin typeface="JetBrains Mono" panose="02000009000000000000" pitchFamily="49" charset="0"/>
                <a:ea typeface="Roboto" panose="02000000000000000000" pitchFamily="2" charset="0"/>
                <a:cs typeface="JetBrains Mono" panose="02000009000000000000" pitchFamily="49" charset="0"/>
              </a:rPr>
              <a:t>“</a:t>
            </a:r>
            <a:r>
              <a:rPr lang="en-US" sz="1200" dirty="0" err="1">
                <a:latin typeface="JetBrains Mono" panose="02000009000000000000" pitchFamily="49" charset="0"/>
                <a:ea typeface="Roboto" panose="02000000000000000000" pitchFamily="2" charset="0"/>
                <a:cs typeface="JetBrains Mono" panose="02000009000000000000" pitchFamily="49" charset="0"/>
              </a:rPr>
              <a:t>d__Bacteria</a:t>
            </a:r>
            <a:r>
              <a:rPr lang="en-US" sz="1200" dirty="0">
                <a:latin typeface="JetBrains Mono" panose="02000009000000000000" pitchFamily="49" charset="0"/>
                <a:ea typeface="Roboto" panose="02000000000000000000" pitchFamily="2" charset="0"/>
                <a:cs typeface="JetBrains Mono" panose="02000009000000000000" pitchFamily="49" charset="0"/>
              </a:rPr>
              <a:t>; </a:t>
            </a:r>
            <a:r>
              <a:rPr lang="en-US" sz="1200" dirty="0" err="1">
                <a:latin typeface="JetBrains Mono" panose="02000009000000000000" pitchFamily="49" charset="0"/>
                <a:ea typeface="Roboto" panose="02000000000000000000" pitchFamily="2" charset="0"/>
                <a:cs typeface="JetBrains Mono" panose="02000009000000000000" pitchFamily="49" charset="0"/>
              </a:rPr>
              <a:t>p__Proteobacteria</a:t>
            </a:r>
            <a:r>
              <a:rPr lang="en-US" sz="1200" dirty="0">
                <a:latin typeface="JetBrains Mono" panose="02000009000000000000" pitchFamily="49" charset="0"/>
                <a:ea typeface="Roboto" panose="02000000000000000000" pitchFamily="2" charset="0"/>
                <a:cs typeface="JetBrains Mono" panose="02000009000000000000" pitchFamily="49" charset="0"/>
              </a:rPr>
              <a:t>; c__</a:t>
            </a:r>
            <a:r>
              <a:rPr lang="en-US" sz="1200" dirty="0" err="1">
                <a:latin typeface="JetBrains Mono" panose="02000009000000000000" pitchFamily="49" charset="0"/>
                <a:ea typeface="Roboto" panose="02000000000000000000" pitchFamily="2" charset="0"/>
                <a:cs typeface="JetBrains Mono" panose="02000009000000000000" pitchFamily="49" charset="0"/>
              </a:rPr>
              <a:t>Gammaproteobacteria</a:t>
            </a:r>
            <a:r>
              <a:rPr lang="en-US" sz="1200" dirty="0">
                <a:latin typeface="JetBrains Mono" panose="02000009000000000000" pitchFamily="49" charset="0"/>
                <a:ea typeface="Roboto" panose="02000000000000000000" pitchFamily="2" charset="0"/>
                <a:cs typeface="JetBrains Mono" panose="02000009000000000000" pitchFamily="49" charset="0"/>
              </a:rPr>
              <a:t>; o__</a:t>
            </a:r>
            <a:r>
              <a:rPr lang="en-US" sz="1200" dirty="0" err="1">
                <a:latin typeface="JetBrains Mono" panose="02000009000000000000" pitchFamily="49" charset="0"/>
                <a:ea typeface="Roboto" panose="02000000000000000000" pitchFamily="2" charset="0"/>
                <a:cs typeface="JetBrains Mono" panose="02000009000000000000" pitchFamily="49" charset="0"/>
              </a:rPr>
              <a:t>Pseudomonadales</a:t>
            </a:r>
            <a:r>
              <a:rPr lang="en-US" sz="1200" dirty="0">
                <a:latin typeface="JetBrains Mono" panose="02000009000000000000" pitchFamily="49" charset="0"/>
                <a:ea typeface="Roboto" panose="02000000000000000000" pitchFamily="2" charset="0"/>
                <a:cs typeface="JetBrains Mono" panose="02000009000000000000" pitchFamily="49" charset="0"/>
              </a:rPr>
              <a:t>; f__</a:t>
            </a:r>
            <a:r>
              <a:rPr lang="en-US" sz="1200" dirty="0" err="1">
                <a:latin typeface="JetBrains Mono" panose="02000009000000000000" pitchFamily="49" charset="0"/>
                <a:ea typeface="Roboto" panose="02000000000000000000" pitchFamily="2" charset="0"/>
                <a:cs typeface="JetBrains Mono" panose="02000009000000000000" pitchFamily="49" charset="0"/>
              </a:rPr>
              <a:t>Moraxellaceae</a:t>
            </a:r>
            <a:r>
              <a:rPr lang="en-US" sz="1200" dirty="0">
                <a:latin typeface="JetBrains Mono" panose="02000009000000000000" pitchFamily="49" charset="0"/>
                <a:ea typeface="Roboto" panose="02000000000000000000" pitchFamily="2" charset="0"/>
                <a:cs typeface="JetBrains Mono" panose="02000009000000000000" pitchFamily="49" charset="0"/>
              </a:rPr>
              <a:t>; </a:t>
            </a:r>
            <a:r>
              <a:rPr lang="en-US" sz="1200" dirty="0" err="1">
                <a:latin typeface="JetBrains Mono" panose="02000009000000000000" pitchFamily="49" charset="0"/>
                <a:ea typeface="Roboto" panose="02000000000000000000" pitchFamily="2" charset="0"/>
                <a:cs typeface="JetBrains Mono" panose="02000009000000000000" pitchFamily="49" charset="0"/>
              </a:rPr>
              <a:t>g__Acinetobacter</a:t>
            </a:r>
            <a:r>
              <a:rPr lang="en-US" sz="1200" dirty="0">
                <a:latin typeface="JetBrains Mono" panose="02000009000000000000" pitchFamily="49" charset="0"/>
                <a:ea typeface="Roboto" panose="02000000000000000000" pitchFamily="2" charset="0"/>
                <a:cs typeface="JetBrains Mono" panose="02000009000000000000" pitchFamily="49" charset="0"/>
              </a:rPr>
              <a:t>”</a:t>
            </a:r>
          </a:p>
        </p:txBody>
      </p:sp>
      <p:sp>
        <p:nvSpPr>
          <p:cNvPr id="6" name="TextBox 5">
            <a:extLst>
              <a:ext uri="{FF2B5EF4-FFF2-40B4-BE49-F238E27FC236}">
                <a16:creationId xmlns:a16="http://schemas.microsoft.com/office/drawing/2014/main" id="{6D37B852-2BBE-5977-2995-1BCD7331C020}"/>
              </a:ext>
            </a:extLst>
          </p:cNvPr>
          <p:cNvSpPr txBox="1"/>
          <p:nvPr/>
        </p:nvSpPr>
        <p:spPr>
          <a:xfrm>
            <a:off x="685800" y="4649226"/>
            <a:ext cx="10668000" cy="276999"/>
          </a:xfrm>
          <a:prstGeom prst="rect">
            <a:avLst/>
          </a:prstGeom>
          <a:noFill/>
        </p:spPr>
        <p:txBody>
          <a:bodyPr wrap="square">
            <a:spAutoFit/>
          </a:bodyPr>
          <a:lstStyle/>
          <a:p>
            <a:pPr marL="0" indent="0">
              <a:buNone/>
            </a:pPr>
            <a:r>
              <a:rPr lang="en-US" sz="1200" dirty="0">
                <a:latin typeface="JetBrains Mono" panose="02000009000000000000" pitchFamily="49" charset="0"/>
                <a:ea typeface="Roboto" panose="02000000000000000000" pitchFamily="2" charset="0"/>
                <a:cs typeface="JetBrains Mono" panose="02000009000000000000" pitchFamily="49" charset="0"/>
              </a:rPr>
              <a:t>“</a:t>
            </a:r>
            <a:r>
              <a:rPr lang="en-US" sz="1200" dirty="0" err="1">
                <a:latin typeface="JetBrains Mono" panose="02000009000000000000" pitchFamily="49" charset="0"/>
                <a:ea typeface="Roboto" panose="02000000000000000000" pitchFamily="2" charset="0"/>
                <a:cs typeface="JetBrains Mono" panose="02000009000000000000" pitchFamily="49" charset="0"/>
              </a:rPr>
              <a:t>d__Bacteria</a:t>
            </a:r>
            <a:r>
              <a:rPr lang="en-US" sz="1200" dirty="0">
                <a:latin typeface="JetBrains Mono" panose="02000009000000000000" pitchFamily="49" charset="0"/>
                <a:ea typeface="Roboto" panose="02000000000000000000" pitchFamily="2" charset="0"/>
                <a:cs typeface="JetBrains Mono" panose="02000009000000000000" pitchFamily="49" charset="0"/>
              </a:rPr>
              <a:t>; </a:t>
            </a:r>
            <a:r>
              <a:rPr lang="en-US" sz="1200" dirty="0" err="1">
                <a:latin typeface="JetBrains Mono" panose="02000009000000000000" pitchFamily="49" charset="0"/>
                <a:ea typeface="Roboto" panose="02000000000000000000" pitchFamily="2" charset="0"/>
                <a:cs typeface="JetBrains Mono" panose="02000009000000000000" pitchFamily="49" charset="0"/>
              </a:rPr>
              <a:t>p__Proteobacteria</a:t>
            </a:r>
            <a:r>
              <a:rPr lang="en-US" sz="1200" dirty="0">
                <a:latin typeface="JetBrains Mono" panose="02000009000000000000" pitchFamily="49" charset="0"/>
                <a:ea typeface="Roboto" panose="02000000000000000000" pitchFamily="2" charset="0"/>
                <a:cs typeface="JetBrains Mono" panose="02000009000000000000" pitchFamily="49" charset="0"/>
              </a:rPr>
              <a:t>; c__</a:t>
            </a:r>
            <a:r>
              <a:rPr lang="en-US" sz="1200" dirty="0" err="1">
                <a:latin typeface="JetBrains Mono" panose="02000009000000000000" pitchFamily="49" charset="0"/>
                <a:ea typeface="Roboto" panose="02000000000000000000" pitchFamily="2" charset="0"/>
                <a:cs typeface="JetBrains Mono" panose="02000009000000000000" pitchFamily="49" charset="0"/>
              </a:rPr>
              <a:t>Gammaproteobacteria</a:t>
            </a:r>
            <a:r>
              <a:rPr lang="en-US" sz="1200" dirty="0">
                <a:latin typeface="JetBrains Mono" panose="02000009000000000000" pitchFamily="49" charset="0"/>
                <a:ea typeface="Roboto" panose="02000000000000000000" pitchFamily="2" charset="0"/>
                <a:cs typeface="JetBrains Mono" panose="02000009000000000000" pitchFamily="49" charset="0"/>
              </a:rPr>
              <a:t>; o__</a:t>
            </a:r>
            <a:r>
              <a:rPr lang="en-US" sz="1200" dirty="0" err="1">
                <a:latin typeface="JetBrains Mono" panose="02000009000000000000" pitchFamily="49" charset="0"/>
                <a:ea typeface="Roboto" panose="02000000000000000000" pitchFamily="2" charset="0"/>
                <a:cs typeface="JetBrains Mono" panose="02000009000000000000" pitchFamily="49" charset="0"/>
              </a:rPr>
              <a:t>Pseudomonadales</a:t>
            </a:r>
            <a:r>
              <a:rPr lang="en-US" sz="1200" dirty="0">
                <a:latin typeface="JetBrains Mono" panose="02000009000000000000" pitchFamily="49" charset="0"/>
                <a:ea typeface="Roboto" panose="02000000000000000000" pitchFamily="2" charset="0"/>
                <a:cs typeface="JetBrains Mono" panose="02000009000000000000" pitchFamily="49" charset="0"/>
              </a:rPr>
              <a:t>; f__</a:t>
            </a:r>
            <a:r>
              <a:rPr lang="en-US" sz="1200" dirty="0" err="1">
                <a:latin typeface="JetBrains Mono" panose="02000009000000000000" pitchFamily="49" charset="0"/>
                <a:ea typeface="Roboto" panose="02000000000000000000" pitchFamily="2" charset="0"/>
                <a:cs typeface="JetBrains Mono" panose="02000009000000000000" pitchFamily="49" charset="0"/>
              </a:rPr>
              <a:t>Moraxellaceae</a:t>
            </a:r>
            <a:r>
              <a:rPr lang="en-US" sz="1200" dirty="0">
                <a:latin typeface="JetBrains Mono" panose="02000009000000000000" pitchFamily="49" charset="0"/>
                <a:ea typeface="Roboto" panose="02000000000000000000" pitchFamily="2" charset="0"/>
                <a:cs typeface="JetBrains Mono" panose="02000009000000000000" pitchFamily="49" charset="0"/>
              </a:rPr>
              <a:t>; </a:t>
            </a:r>
            <a:r>
              <a:rPr lang="en-US" sz="1200" dirty="0" err="1">
                <a:latin typeface="JetBrains Mono" panose="02000009000000000000" pitchFamily="49" charset="0"/>
                <a:ea typeface="Roboto" panose="02000000000000000000" pitchFamily="2" charset="0"/>
                <a:cs typeface="JetBrains Mono" panose="02000009000000000000" pitchFamily="49" charset="0"/>
              </a:rPr>
              <a:t>g__Acinetobacter</a:t>
            </a:r>
            <a:r>
              <a:rPr lang="en-US" sz="1200" dirty="0">
                <a:latin typeface="JetBrains Mono" panose="02000009000000000000" pitchFamily="49" charset="0"/>
                <a:ea typeface="Roboto" panose="02000000000000000000" pitchFamily="2" charset="0"/>
                <a:cs typeface="JetBrains Mono" panose="02000009000000000000" pitchFamily="49" charset="0"/>
              </a:rPr>
              <a:t>”</a:t>
            </a:r>
          </a:p>
        </p:txBody>
      </p:sp>
      <p:sp>
        <p:nvSpPr>
          <p:cNvPr id="7" name="TextBox 6">
            <a:extLst>
              <a:ext uri="{FF2B5EF4-FFF2-40B4-BE49-F238E27FC236}">
                <a16:creationId xmlns:a16="http://schemas.microsoft.com/office/drawing/2014/main" id="{1D033206-1183-AEAD-A58F-BF73C9933C39}"/>
              </a:ext>
            </a:extLst>
          </p:cNvPr>
          <p:cNvSpPr txBox="1"/>
          <p:nvPr/>
        </p:nvSpPr>
        <p:spPr>
          <a:xfrm>
            <a:off x="685800" y="5354935"/>
            <a:ext cx="10668000" cy="276999"/>
          </a:xfrm>
          <a:prstGeom prst="rect">
            <a:avLst/>
          </a:prstGeom>
          <a:noFill/>
        </p:spPr>
        <p:txBody>
          <a:bodyPr wrap="square">
            <a:spAutoFit/>
          </a:bodyPr>
          <a:lstStyle/>
          <a:p>
            <a:pPr marL="0" indent="0">
              <a:buNone/>
            </a:pPr>
            <a:r>
              <a:rPr lang="en-US" sz="1200" dirty="0">
                <a:latin typeface="JetBrains Mono" panose="02000009000000000000" pitchFamily="49" charset="0"/>
                <a:ea typeface="Roboto" panose="02000000000000000000" pitchFamily="2" charset="0"/>
                <a:cs typeface="JetBrains Mono" panose="02000009000000000000" pitchFamily="49" charset="0"/>
              </a:rPr>
              <a:t>“</a:t>
            </a:r>
            <a:r>
              <a:rPr lang="en-US" sz="1200" dirty="0" err="1">
                <a:latin typeface="JetBrains Mono" panose="02000009000000000000" pitchFamily="49" charset="0"/>
                <a:ea typeface="Roboto" panose="02000000000000000000" pitchFamily="2" charset="0"/>
                <a:cs typeface="JetBrains Mono" panose="02000009000000000000" pitchFamily="49" charset="0"/>
              </a:rPr>
              <a:t>d__Bacteria</a:t>
            </a:r>
            <a:r>
              <a:rPr lang="en-US" sz="1200" dirty="0">
                <a:latin typeface="JetBrains Mono" panose="02000009000000000000" pitchFamily="49" charset="0"/>
                <a:ea typeface="Roboto" panose="02000000000000000000" pitchFamily="2" charset="0"/>
                <a:cs typeface="JetBrains Mono" panose="02000009000000000000" pitchFamily="49" charset="0"/>
              </a:rPr>
              <a:t>; </a:t>
            </a:r>
            <a:r>
              <a:rPr lang="en-US" sz="1200" dirty="0" err="1">
                <a:latin typeface="JetBrains Mono" panose="02000009000000000000" pitchFamily="49" charset="0"/>
                <a:ea typeface="Roboto" panose="02000000000000000000" pitchFamily="2" charset="0"/>
                <a:cs typeface="JetBrains Mono" panose="02000009000000000000" pitchFamily="49" charset="0"/>
              </a:rPr>
              <a:t>p__Proteobacteria</a:t>
            </a:r>
            <a:r>
              <a:rPr lang="en-US" sz="1200" dirty="0">
                <a:latin typeface="JetBrains Mono" panose="02000009000000000000" pitchFamily="49" charset="0"/>
                <a:ea typeface="Roboto" panose="02000000000000000000" pitchFamily="2" charset="0"/>
                <a:cs typeface="JetBrains Mono" panose="02000009000000000000" pitchFamily="49" charset="0"/>
              </a:rPr>
              <a:t>; c__</a:t>
            </a:r>
            <a:r>
              <a:rPr lang="en-US" sz="1200" dirty="0" err="1">
                <a:latin typeface="JetBrains Mono" panose="02000009000000000000" pitchFamily="49" charset="0"/>
                <a:ea typeface="Roboto" panose="02000000000000000000" pitchFamily="2" charset="0"/>
                <a:cs typeface="JetBrains Mono" panose="02000009000000000000" pitchFamily="49" charset="0"/>
              </a:rPr>
              <a:t>Gammaproteobacteria</a:t>
            </a:r>
            <a:r>
              <a:rPr lang="en-US" sz="1200" dirty="0">
                <a:latin typeface="JetBrains Mono" panose="02000009000000000000" pitchFamily="49" charset="0"/>
                <a:ea typeface="Roboto" panose="02000000000000000000" pitchFamily="2" charset="0"/>
                <a:cs typeface="JetBrains Mono" panose="02000009000000000000" pitchFamily="49" charset="0"/>
              </a:rPr>
              <a:t>; o__</a:t>
            </a:r>
            <a:r>
              <a:rPr lang="en-US" sz="1200" dirty="0" err="1">
                <a:latin typeface="JetBrains Mono" panose="02000009000000000000" pitchFamily="49" charset="0"/>
                <a:ea typeface="Roboto" panose="02000000000000000000" pitchFamily="2" charset="0"/>
                <a:cs typeface="JetBrains Mono" panose="02000009000000000000" pitchFamily="49" charset="0"/>
              </a:rPr>
              <a:t>Pseudomonadales</a:t>
            </a:r>
            <a:r>
              <a:rPr lang="en-US" sz="1200" dirty="0">
                <a:latin typeface="JetBrains Mono" panose="02000009000000000000" pitchFamily="49" charset="0"/>
                <a:ea typeface="Roboto" panose="02000000000000000000" pitchFamily="2" charset="0"/>
                <a:cs typeface="JetBrains Mono" panose="02000009000000000000" pitchFamily="49" charset="0"/>
              </a:rPr>
              <a:t>; f__</a:t>
            </a:r>
            <a:r>
              <a:rPr lang="en-US" sz="1200" dirty="0" err="1">
                <a:latin typeface="JetBrains Mono" panose="02000009000000000000" pitchFamily="49" charset="0"/>
                <a:ea typeface="Roboto" panose="02000000000000000000" pitchFamily="2" charset="0"/>
                <a:cs typeface="JetBrains Mono" panose="02000009000000000000" pitchFamily="49" charset="0"/>
              </a:rPr>
              <a:t>Moraxellaceae</a:t>
            </a:r>
            <a:r>
              <a:rPr lang="en-US" sz="1200" dirty="0">
                <a:latin typeface="JetBrains Mono" panose="02000009000000000000" pitchFamily="49" charset="0"/>
                <a:ea typeface="Roboto" panose="02000000000000000000" pitchFamily="2" charset="0"/>
                <a:cs typeface="JetBrains Mono" panose="02000009000000000000" pitchFamily="49" charset="0"/>
              </a:rPr>
              <a:t>; </a:t>
            </a:r>
            <a:r>
              <a:rPr lang="en-US" sz="1200" dirty="0" err="1">
                <a:latin typeface="JetBrains Mono" panose="02000009000000000000" pitchFamily="49" charset="0"/>
                <a:ea typeface="Roboto" panose="02000000000000000000" pitchFamily="2" charset="0"/>
                <a:cs typeface="JetBrains Mono" panose="02000009000000000000" pitchFamily="49" charset="0"/>
              </a:rPr>
              <a:t>g__Acinetobacter</a:t>
            </a:r>
            <a:r>
              <a:rPr lang="en-US" sz="1200" dirty="0">
                <a:latin typeface="JetBrains Mono" panose="02000009000000000000" pitchFamily="49" charset="0"/>
                <a:ea typeface="Roboto" panose="02000000000000000000" pitchFamily="2" charset="0"/>
                <a:cs typeface="JetBrains Mono" panose="02000009000000000000" pitchFamily="49" charset="0"/>
              </a:rPr>
              <a:t>”</a:t>
            </a:r>
          </a:p>
        </p:txBody>
      </p:sp>
      <p:cxnSp>
        <p:nvCxnSpPr>
          <p:cNvPr id="9" name="Straight Connector 8">
            <a:extLst>
              <a:ext uri="{FF2B5EF4-FFF2-40B4-BE49-F238E27FC236}">
                <a16:creationId xmlns:a16="http://schemas.microsoft.com/office/drawing/2014/main" id="{A2A94040-F47B-181C-ED9A-210504D99B65}"/>
              </a:ext>
            </a:extLst>
          </p:cNvPr>
          <p:cNvCxnSpPr>
            <a:cxnSpLocks/>
          </p:cNvCxnSpPr>
          <p:nvPr/>
        </p:nvCxnSpPr>
        <p:spPr>
          <a:xfrm flipH="1">
            <a:off x="3708400" y="4484782"/>
            <a:ext cx="190500" cy="580935"/>
          </a:xfrm>
          <a:prstGeom prst="line">
            <a:avLst/>
          </a:prstGeom>
          <a:ln w="19050">
            <a:solidFill>
              <a:srgbClr val="36A85D"/>
            </a:solidFill>
            <a:prstDash val="lg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9C1CA6C-DEE1-4E82-6967-9EA39139E3E7}"/>
              </a:ext>
            </a:extLst>
          </p:cNvPr>
          <p:cNvCxnSpPr>
            <a:cxnSpLocks/>
          </p:cNvCxnSpPr>
          <p:nvPr/>
        </p:nvCxnSpPr>
        <p:spPr>
          <a:xfrm flipH="1">
            <a:off x="5905500" y="4484782"/>
            <a:ext cx="190500" cy="580935"/>
          </a:xfrm>
          <a:prstGeom prst="line">
            <a:avLst/>
          </a:prstGeom>
          <a:ln w="19050">
            <a:solidFill>
              <a:srgbClr val="36A85D"/>
            </a:solidFill>
            <a:prstDash val="lg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46421E0-CD6C-D076-A61E-E4B010329E2D}"/>
              </a:ext>
            </a:extLst>
          </p:cNvPr>
          <p:cNvCxnSpPr>
            <a:cxnSpLocks/>
          </p:cNvCxnSpPr>
          <p:nvPr/>
        </p:nvCxnSpPr>
        <p:spPr>
          <a:xfrm flipH="1">
            <a:off x="7734300" y="4484782"/>
            <a:ext cx="190500" cy="580935"/>
          </a:xfrm>
          <a:prstGeom prst="line">
            <a:avLst/>
          </a:prstGeom>
          <a:ln w="19050">
            <a:solidFill>
              <a:srgbClr val="36A85D"/>
            </a:solidFill>
            <a:prstDash val="lgDash"/>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BD3AC66-DED3-F2E5-A4EF-FE3B508F6F0F}"/>
              </a:ext>
            </a:extLst>
          </p:cNvPr>
          <p:cNvCxnSpPr>
            <a:cxnSpLocks/>
          </p:cNvCxnSpPr>
          <p:nvPr/>
        </p:nvCxnSpPr>
        <p:spPr>
          <a:xfrm flipH="1">
            <a:off x="9372600" y="4484782"/>
            <a:ext cx="190500" cy="580935"/>
          </a:xfrm>
          <a:prstGeom prst="line">
            <a:avLst/>
          </a:prstGeom>
          <a:ln w="19050">
            <a:solidFill>
              <a:srgbClr val="36A85D"/>
            </a:solidFill>
            <a:prstDash val="lgDash"/>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383D0D4-0B04-D8AD-7ED2-A2F4027BD86E}"/>
              </a:ext>
            </a:extLst>
          </p:cNvPr>
          <p:cNvCxnSpPr>
            <a:cxnSpLocks/>
          </p:cNvCxnSpPr>
          <p:nvPr/>
        </p:nvCxnSpPr>
        <p:spPr>
          <a:xfrm flipH="1">
            <a:off x="1905000" y="4484782"/>
            <a:ext cx="190500" cy="580935"/>
          </a:xfrm>
          <a:prstGeom prst="line">
            <a:avLst/>
          </a:prstGeom>
          <a:ln w="19050">
            <a:solidFill>
              <a:srgbClr val="36A85D"/>
            </a:solidFill>
            <a:prstDash val="lgDash"/>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250EF5D3-2924-61C7-3319-4350002644F2}"/>
              </a:ext>
            </a:extLst>
          </p:cNvPr>
          <p:cNvSpPr/>
          <p:nvPr/>
        </p:nvSpPr>
        <p:spPr>
          <a:xfrm>
            <a:off x="8128000" y="5354934"/>
            <a:ext cx="1244600" cy="276999"/>
          </a:xfrm>
          <a:prstGeom prst="rect">
            <a:avLst/>
          </a:prstGeom>
          <a:noFill/>
          <a:ln w="38100">
            <a:solidFill>
              <a:srgbClr val="36A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622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4"/>
          <a:srcRect t="7019" r="15028"/>
          <a:stretch/>
        </p:blipFill>
        <p:spPr>
          <a:xfrm>
            <a:off x="9847220" y="3152926"/>
            <a:ext cx="1670592" cy="1157831"/>
          </a:xfrm>
          <a:prstGeom prst="rect">
            <a:avLst/>
          </a:prstGeom>
        </p:spPr>
      </p:pic>
      <p:sp>
        <p:nvSpPr>
          <p:cNvPr id="24" name="TextBox 23">
            <a:extLst>
              <a:ext uri="{FF2B5EF4-FFF2-40B4-BE49-F238E27FC236}">
                <a16:creationId xmlns:a16="http://schemas.microsoft.com/office/drawing/2014/main" id="{2B923685-0130-49D2-979F-55EF731E9B21}"/>
              </a:ext>
            </a:extLst>
          </p:cNvPr>
          <p:cNvSpPr txBox="1"/>
          <p:nvPr/>
        </p:nvSpPr>
        <p:spPr>
          <a:xfrm>
            <a:off x="6285346" y="2749853"/>
            <a:ext cx="736099" cy="369332"/>
          </a:xfrm>
          <a:prstGeom prst="rect">
            <a:avLst/>
          </a:prstGeom>
          <a:noFill/>
        </p:spPr>
        <p:txBody>
          <a:bodyPr wrap="none" rtlCol="0">
            <a:spAutoFit/>
          </a:bodyPr>
          <a:lstStyle/>
          <a:p>
            <a:pPr algn="ctr"/>
            <a:r>
              <a:rPr lang="en-US" b="1" u="sng" dirty="0">
                <a:latin typeface="JetBrains Mono" panose="02000009000000000000" pitchFamily="49" charset="0"/>
                <a:cs typeface="JetBrains Mono" panose="02000009000000000000" pitchFamily="49" charset="0"/>
              </a:rPr>
              <a:t>Data</a:t>
            </a:r>
          </a:p>
        </p:txBody>
      </p:sp>
      <p:sp>
        <p:nvSpPr>
          <p:cNvPr id="25" name="TextBox 24">
            <a:extLst>
              <a:ext uri="{FF2B5EF4-FFF2-40B4-BE49-F238E27FC236}">
                <a16:creationId xmlns:a16="http://schemas.microsoft.com/office/drawing/2014/main" id="{29EF25C8-D85B-4282-942D-21ECB6F9B523}"/>
              </a:ext>
            </a:extLst>
          </p:cNvPr>
          <p:cNvSpPr txBox="1"/>
          <p:nvPr/>
        </p:nvSpPr>
        <p:spPr>
          <a:xfrm>
            <a:off x="9418388" y="2713059"/>
            <a:ext cx="2528256" cy="369332"/>
          </a:xfrm>
          <a:prstGeom prst="rect">
            <a:avLst/>
          </a:prstGeom>
          <a:noFill/>
        </p:spPr>
        <p:txBody>
          <a:bodyPr wrap="none" rtlCol="0">
            <a:spAutoFit/>
          </a:bodyPr>
          <a:lstStyle/>
          <a:p>
            <a:pPr algn="ctr"/>
            <a:r>
              <a:rPr lang="en-US" b="1" u="sng" dirty="0">
                <a:latin typeface="JetBrains Mono" panose="02000009000000000000" pitchFamily="49" charset="0"/>
                <a:cs typeface="JetBrains Mono" panose="02000009000000000000" pitchFamily="49" charset="0"/>
              </a:rPr>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1021433" cy="369332"/>
          </a:xfrm>
          <a:prstGeom prst="rect">
            <a:avLst/>
          </a:prstGeom>
          <a:noFill/>
        </p:spPr>
        <p:txBody>
          <a:bodyPr wrap="none" rtlCol="0">
            <a:spAutoFit/>
          </a:bodyPr>
          <a:lstStyle/>
          <a:p>
            <a:r>
              <a:rPr lang="en-US" dirty="0">
                <a:latin typeface="JetBrains Mono" panose="02000009000000000000" pitchFamily="49" charset="0"/>
                <a:cs typeface="JetBrains Mono" panose="02000009000000000000" pitchFamily="49" charset="0"/>
              </a:rPr>
              <a:t>script</a:t>
            </a:r>
          </a:p>
        </p:txBody>
      </p:sp>
      <p:cxnSp>
        <p:nvCxnSpPr>
          <p:cNvPr id="8" name="Straight Arrow Connector 7">
            <a:extLst>
              <a:ext uri="{FF2B5EF4-FFF2-40B4-BE49-F238E27FC236}">
                <a16:creationId xmlns:a16="http://schemas.microsoft.com/office/drawing/2014/main" id="{C337A926-59C7-40D7-89F3-009796981035}"/>
              </a:ext>
            </a:extLst>
          </p:cNvPr>
          <p:cNvCxnSpPr>
            <a:cxnSpLocks/>
            <a:endCxn id="6" idx="0"/>
          </p:cNvCxnSpPr>
          <p:nvPr/>
        </p:nvCxnSpPr>
        <p:spPr>
          <a:xfrm flipH="1">
            <a:off x="8891110" y="2003461"/>
            <a:ext cx="7446" cy="1846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689CFBE2-A0A7-40A0-AB5D-9CD98446DF55}"/>
              </a:ext>
            </a:extLst>
          </p:cNvPr>
          <p:cNvCxnSpPr>
            <a:cxnSpLocks/>
          </p:cNvCxnSpPr>
          <p:nvPr/>
        </p:nvCxnSpPr>
        <p:spPr>
          <a:xfrm>
            <a:off x="9289280" y="2003461"/>
            <a:ext cx="785358" cy="6444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B3FAF24C-846A-4FCF-B289-013E0C246451}"/>
              </a:ext>
            </a:extLst>
          </p:cNvPr>
          <p:cNvSpPr txBox="1"/>
          <p:nvPr/>
        </p:nvSpPr>
        <p:spPr>
          <a:xfrm>
            <a:off x="8420501" y="1690688"/>
            <a:ext cx="1838965" cy="369332"/>
          </a:xfrm>
          <a:prstGeom prst="rect">
            <a:avLst/>
          </a:prstGeom>
          <a:noFill/>
        </p:spPr>
        <p:txBody>
          <a:bodyPr wrap="none" rtlCol="0">
            <a:spAutoFit/>
          </a:bodyPr>
          <a:lstStyle/>
          <a:p>
            <a:r>
              <a:rPr lang="en-US" dirty="0">
                <a:latin typeface="JetBrains Mono" panose="02000009000000000000" pitchFamily="49" charset="0"/>
                <a:cs typeface="JetBrains Mono" panose="02000009000000000000" pitchFamily="49" charset="0"/>
              </a:rPr>
              <a:t>In the paper</a:t>
            </a:r>
          </a:p>
        </p:txBody>
      </p:sp>
      <p:cxnSp>
        <p:nvCxnSpPr>
          <p:cNvPr id="42" name="Straight Arrow Connector 41">
            <a:extLst>
              <a:ext uri="{FF2B5EF4-FFF2-40B4-BE49-F238E27FC236}">
                <a16:creationId xmlns:a16="http://schemas.microsoft.com/office/drawing/2014/main" id="{36562C71-4B2A-42C8-9CDF-C6816AC324E1}"/>
              </a:ext>
            </a:extLst>
          </p:cNvPr>
          <p:cNvCxnSpPr>
            <a:cxnSpLocks/>
            <a:stCxn id="45" idx="0"/>
          </p:cNvCxnSpPr>
          <p:nvPr/>
        </p:nvCxnSpPr>
        <p:spPr>
          <a:xfrm flipV="1">
            <a:off x="8832854" y="4991658"/>
            <a:ext cx="65702" cy="6867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CBFA3451-500B-4A84-9030-8D134CD90517}"/>
              </a:ext>
            </a:extLst>
          </p:cNvPr>
          <p:cNvCxnSpPr>
            <a:cxnSpLocks/>
          </p:cNvCxnSpPr>
          <p:nvPr/>
        </p:nvCxnSpPr>
        <p:spPr>
          <a:xfrm flipH="1" flipV="1">
            <a:off x="6988180" y="4412188"/>
            <a:ext cx="514845" cy="12796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7F22D809-5A41-414D-8DB8-2174EDF15AD0}"/>
              </a:ext>
            </a:extLst>
          </p:cNvPr>
          <p:cNvSpPr txBox="1"/>
          <p:nvPr/>
        </p:nvSpPr>
        <p:spPr>
          <a:xfrm>
            <a:off x="6741576" y="5678434"/>
            <a:ext cx="4182555" cy="646331"/>
          </a:xfrm>
          <a:prstGeom prst="rect">
            <a:avLst/>
          </a:prstGeom>
          <a:noFill/>
        </p:spPr>
        <p:txBody>
          <a:bodyPr wrap="none" rtlCol="0">
            <a:spAutoFit/>
          </a:bodyPr>
          <a:lstStyle/>
          <a:p>
            <a:r>
              <a:rPr lang="en-US" dirty="0">
                <a:latin typeface="JetBrains Mono" panose="02000009000000000000" pitchFamily="49" charset="0"/>
                <a:cs typeface="JetBrains Mono" panose="02000009000000000000" pitchFamily="49" charset="0"/>
              </a:rPr>
              <a:t>In the supplementary material</a:t>
            </a:r>
          </a:p>
          <a:p>
            <a:r>
              <a:rPr lang="en-US" dirty="0">
                <a:latin typeface="JetBrains Mono" panose="02000009000000000000" pitchFamily="49" charset="0"/>
                <a:cs typeface="JetBrains Mono" panose="02000009000000000000" pitchFamily="49" charset="0"/>
              </a:rPr>
              <a:t>(ideally … )</a:t>
            </a:r>
          </a:p>
        </p:txBody>
      </p:sp>
      <p:sp>
        <p:nvSpPr>
          <p:cNvPr id="4" name="Title 1">
            <a:extLst>
              <a:ext uri="{FF2B5EF4-FFF2-40B4-BE49-F238E27FC236}">
                <a16:creationId xmlns:a16="http://schemas.microsoft.com/office/drawing/2014/main" id="{CD08E9B7-58F9-9134-8036-448A8836B3B3}"/>
              </a:ext>
            </a:extLst>
          </p:cNvPr>
          <p:cNvSpPr txBox="1">
            <a:spLocks/>
          </p:cNvSpPr>
          <p:nvPr/>
        </p:nvSpPr>
        <p:spPr>
          <a:xfrm>
            <a:off x="990600" y="517525"/>
            <a:ext cx="10515600" cy="13255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1F63B6"/>
                </a:solidFill>
                <a:latin typeface="Franklin Gothic Demi Cond" panose="020B0706030402020204" pitchFamily="34" charset="0"/>
                <a:ea typeface="Roboto" panose="02000000000000000000" pitchFamily="2" charset="0"/>
                <a:cs typeface="JetBrains Mono Thin" panose="02000009000000000000" pitchFamily="49" charset="0"/>
              </a:rPr>
              <a:t>R is for “Reproducible”</a:t>
            </a:r>
          </a:p>
        </p:txBody>
      </p:sp>
      <p:sp>
        <p:nvSpPr>
          <p:cNvPr id="5" name="Content Placeholder 2">
            <a:extLst>
              <a:ext uri="{FF2B5EF4-FFF2-40B4-BE49-F238E27FC236}">
                <a16:creationId xmlns:a16="http://schemas.microsoft.com/office/drawing/2014/main" id="{C42177FD-F777-B5FF-5A5F-5DC6B9FEF1D6}"/>
              </a:ext>
            </a:extLst>
          </p:cNvPr>
          <p:cNvSpPr txBox="1">
            <a:spLocks/>
          </p:cNvSpPr>
          <p:nvPr/>
        </p:nvSpPr>
        <p:spPr>
          <a:xfrm>
            <a:off x="990600" y="1655759"/>
            <a:ext cx="6033383" cy="8387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Roboto" panose="02000000000000000000" pitchFamily="2" charset="0"/>
                <a:ea typeface="Roboto" panose="02000000000000000000" pitchFamily="2" charset="0"/>
              </a:rPr>
              <a:t>Analyze the same data and obtain the same results</a:t>
            </a:r>
            <a:endParaRPr lang="en-US" sz="1800" dirty="0">
              <a:latin typeface="Roboto" panose="02000000000000000000" pitchFamily="2" charset="0"/>
              <a:ea typeface="Roboto" panose="02000000000000000000" pitchFamily="2" charset="0"/>
            </a:endParaRPr>
          </a:p>
        </p:txBody>
      </p:sp>
      <p:sp>
        <p:nvSpPr>
          <p:cNvPr id="6" name="Rectangle: Rounded Corners 5">
            <a:extLst>
              <a:ext uri="{FF2B5EF4-FFF2-40B4-BE49-F238E27FC236}">
                <a16:creationId xmlns:a16="http://schemas.microsoft.com/office/drawing/2014/main" id="{0CEB80A4-3F12-0B88-168C-E7BB831453C5}"/>
              </a:ext>
            </a:extLst>
          </p:cNvPr>
          <p:cNvSpPr/>
          <p:nvPr/>
        </p:nvSpPr>
        <p:spPr>
          <a:xfrm>
            <a:off x="8228269" y="3849566"/>
            <a:ext cx="1325681" cy="62653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JetBrains Mono" panose="02000009000000000000" pitchFamily="49" charset="0"/>
                <a:cs typeface="JetBrains Mono" panose="02000009000000000000" pitchFamily="49" charset="0"/>
              </a:rPr>
              <a:t>Data analysis</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Tree>
    <p:extLst>
      <p:ext uri="{BB962C8B-B14F-4D97-AF65-F5344CB8AC3E}">
        <p14:creationId xmlns:p14="http://schemas.microsoft.com/office/powerpoint/2010/main" val="660844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099A-8515-2189-E1EF-36F117209BC9}"/>
              </a:ext>
            </a:extLst>
          </p:cNvPr>
          <p:cNvSpPr>
            <a:spLocks noGrp="1"/>
          </p:cNvSpPr>
          <p:nvPr>
            <p:ph type="title"/>
          </p:nvPr>
        </p:nvSpPr>
        <p:spPr/>
        <p:txBody>
          <a:bodyPr/>
          <a:lstStyle/>
          <a:p>
            <a:r>
              <a:rPr lang="en-US" dirty="0">
                <a:latin typeface="Franklin Gothic Demi Cond" panose="020B0706030402020204" pitchFamily="34" charset="0"/>
                <a:ea typeface="Roboto" panose="02000000000000000000" pitchFamily="2" charset="0"/>
                <a:cs typeface="JetBrains Mono Thin" panose="02000009000000000000" pitchFamily="49" charset="0"/>
              </a:rPr>
              <a:t>Data Viz with </a:t>
            </a:r>
            <a:r>
              <a:rPr lang="en-US" dirty="0" err="1">
                <a:latin typeface="Franklin Gothic Demi Cond" panose="020B0706030402020204" pitchFamily="34" charset="0"/>
                <a:ea typeface="Roboto" panose="02000000000000000000" pitchFamily="2" charset="0"/>
                <a:cs typeface="JetBrains Mono Thin" panose="02000009000000000000" pitchFamily="49" charset="0"/>
              </a:rPr>
              <a:t>ggplot</a:t>
            </a:r>
            <a:r>
              <a:rPr lang="en-US" dirty="0">
                <a:latin typeface="Franklin Gothic Demi Cond" panose="020B0706030402020204" pitchFamily="34" charset="0"/>
                <a:ea typeface="Roboto" panose="02000000000000000000" pitchFamily="2" charset="0"/>
                <a:cs typeface="JetBrains Mono Thin" panose="02000009000000000000" pitchFamily="49" charset="0"/>
              </a:rPr>
              <a:t> </a:t>
            </a:r>
          </a:p>
        </p:txBody>
      </p:sp>
      <p:sp>
        <p:nvSpPr>
          <p:cNvPr id="3" name="Content Placeholder 2">
            <a:extLst>
              <a:ext uri="{FF2B5EF4-FFF2-40B4-BE49-F238E27FC236}">
                <a16:creationId xmlns:a16="http://schemas.microsoft.com/office/drawing/2014/main" id="{531F8034-3399-0215-8C2F-E0F49D1827F1}"/>
              </a:ext>
            </a:extLst>
          </p:cNvPr>
          <p:cNvSpPr>
            <a:spLocks noGrp="1"/>
          </p:cNvSpPr>
          <p:nvPr>
            <p:ph idx="1"/>
          </p:nvPr>
        </p:nvSpPr>
        <p:spPr/>
        <p:txBody>
          <a:bodyPr/>
          <a:lstStyle/>
          <a:p>
            <a:r>
              <a:rPr lang="en-US" sz="2000" dirty="0">
                <a:latin typeface="Roboto" panose="02000000000000000000" pitchFamily="2" charset="0"/>
                <a:ea typeface="Roboto" panose="02000000000000000000" pitchFamily="2" charset="0"/>
              </a:rPr>
              <a:t>Publication quality (also BBC, Economist …)</a:t>
            </a:r>
          </a:p>
          <a:p>
            <a:r>
              <a:rPr lang="en-US" sz="2000" dirty="0">
                <a:solidFill>
                  <a:schemeClr val="bg1"/>
                </a:solidFill>
                <a:latin typeface="Roboto" panose="02000000000000000000" pitchFamily="2" charset="0"/>
                <a:ea typeface="Roboto" panose="02000000000000000000" pitchFamily="2" charset="0"/>
              </a:rPr>
              <a:t>Also just super beautiful:</a:t>
            </a:r>
          </a:p>
          <a:p>
            <a:pPr lvl="1"/>
            <a:r>
              <a:rPr lang="en-US" sz="2000" dirty="0">
                <a:solidFill>
                  <a:schemeClr val="bg1"/>
                </a:solidFill>
                <a:latin typeface="Roboto" panose="02000000000000000000" pitchFamily="2" charset="0"/>
                <a:ea typeface="Roboto" panose="02000000000000000000" pitchFamily="2" charset="0"/>
              </a:rPr>
              <a:t>Cedric Scherer: https://www.cedricscherer.com/2019/08/05/a-ggplot2-tutorial-for-beautiful-plotting-in-r/ website LINK</a:t>
            </a:r>
          </a:p>
          <a:p>
            <a:pPr lvl="1"/>
            <a:r>
              <a:rPr lang="en-US" sz="2000" dirty="0">
                <a:solidFill>
                  <a:schemeClr val="bg1"/>
                </a:solidFill>
                <a:latin typeface="Roboto" panose="02000000000000000000" pitchFamily="2" charset="0"/>
                <a:ea typeface="Roboto" panose="02000000000000000000" pitchFamily="2" charset="0"/>
              </a:rPr>
              <a:t>R graph gallery</a:t>
            </a:r>
          </a:p>
          <a:p>
            <a:endParaRPr lang="en-US" dirty="0">
              <a:latin typeface="Roboto" panose="02000000000000000000" pitchFamily="2" charset="0"/>
              <a:ea typeface="Roboto" panose="02000000000000000000" pitchFamily="2" charset="0"/>
            </a:endParaRPr>
          </a:p>
        </p:txBody>
      </p:sp>
      <p:pic>
        <p:nvPicPr>
          <p:cNvPr id="6148" name="Picture 4">
            <a:extLst>
              <a:ext uri="{FF2B5EF4-FFF2-40B4-BE49-F238E27FC236}">
                <a16:creationId xmlns:a16="http://schemas.microsoft.com/office/drawing/2014/main" id="{B575B3F0-1B52-58A9-AD7D-E2B5EB889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367" y="2639933"/>
            <a:ext cx="5594033" cy="27227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 scatter chart&#10;&#10;Description automatically generated">
            <a:extLst>
              <a:ext uri="{FF2B5EF4-FFF2-40B4-BE49-F238E27FC236}">
                <a16:creationId xmlns:a16="http://schemas.microsoft.com/office/drawing/2014/main" id="{24F2AD3E-6B8F-48F3-9EBE-33E89AF2D4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639" y="1825625"/>
            <a:ext cx="4096067" cy="1754867"/>
          </a:xfrm>
          <a:prstGeom prst="rect">
            <a:avLst/>
          </a:prstGeom>
        </p:spPr>
      </p:pic>
      <p:pic>
        <p:nvPicPr>
          <p:cNvPr id="7" name="Picture 6" descr="Map&#10;&#10;Description automatically generated">
            <a:extLst>
              <a:ext uri="{FF2B5EF4-FFF2-40B4-BE49-F238E27FC236}">
                <a16:creationId xmlns:a16="http://schemas.microsoft.com/office/drawing/2014/main" id="{A2E9F80A-811A-A9AE-BCFF-3C350BA6D470}"/>
              </a:ext>
            </a:extLst>
          </p:cNvPr>
          <p:cNvPicPr>
            <a:picLocks noChangeAspect="1"/>
          </p:cNvPicPr>
          <p:nvPr/>
        </p:nvPicPr>
        <p:blipFill rotWithShape="1">
          <a:blip r:embed="rId5">
            <a:extLst>
              <a:ext uri="{28A0092B-C50C-407E-A947-70E740481C1C}">
                <a14:useLocalDpi xmlns:a14="http://schemas.microsoft.com/office/drawing/2010/main" val="0"/>
              </a:ext>
            </a:extLst>
          </a:blip>
          <a:srcRect t="52588"/>
          <a:stretch/>
        </p:blipFill>
        <p:spPr>
          <a:xfrm>
            <a:off x="7324639" y="4249217"/>
            <a:ext cx="3679594" cy="1539329"/>
          </a:xfrm>
          <a:prstGeom prst="rect">
            <a:avLst/>
          </a:prstGeom>
        </p:spPr>
      </p:pic>
    </p:spTree>
    <p:extLst>
      <p:ext uri="{BB962C8B-B14F-4D97-AF65-F5344CB8AC3E}">
        <p14:creationId xmlns:p14="http://schemas.microsoft.com/office/powerpoint/2010/main" val="524555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1F8034-3399-0215-8C2F-E0F49D1827F1}"/>
              </a:ext>
            </a:extLst>
          </p:cNvPr>
          <p:cNvSpPr>
            <a:spLocks noGrp="1"/>
          </p:cNvSpPr>
          <p:nvPr>
            <p:ph idx="1"/>
          </p:nvPr>
        </p:nvSpPr>
        <p:spPr/>
        <p:txBody>
          <a:bodyPr/>
          <a:lstStyle/>
          <a:p>
            <a:r>
              <a:rPr lang="en-US" sz="2000" dirty="0">
                <a:latin typeface="Roboto" panose="02000000000000000000" pitchFamily="2" charset="0"/>
                <a:ea typeface="Roboto" panose="02000000000000000000" pitchFamily="2" charset="0"/>
              </a:rPr>
              <a:t>Publication quality (also BBC, Economist …)</a:t>
            </a:r>
          </a:p>
          <a:p>
            <a:r>
              <a:rPr lang="en-US" sz="2000" dirty="0">
                <a:latin typeface="Roboto" panose="02000000000000000000" pitchFamily="2" charset="0"/>
                <a:ea typeface="Roboto" panose="02000000000000000000" pitchFamily="2" charset="0"/>
              </a:rPr>
              <a:t>Also just super beautiful:</a:t>
            </a:r>
          </a:p>
          <a:p>
            <a:pPr lvl="1"/>
            <a:r>
              <a:rPr lang="en-US" sz="2000" dirty="0">
                <a:latin typeface="Roboto" panose="02000000000000000000" pitchFamily="2" charset="0"/>
                <a:ea typeface="Roboto" panose="02000000000000000000" pitchFamily="2" charset="0"/>
              </a:rPr>
              <a:t>Cedric Scherer </a:t>
            </a:r>
            <a:r>
              <a:rPr lang="en-US" sz="2000" dirty="0">
                <a:latin typeface="Roboto" panose="02000000000000000000" pitchFamily="2" charset="0"/>
                <a:ea typeface="Roboto" panose="02000000000000000000" pitchFamily="2" charset="0"/>
                <a:hlinkClick r:id="rId2"/>
              </a:rPr>
              <a:t>tutorial blog</a:t>
            </a:r>
            <a:endParaRPr lang="en-US" sz="2000" dirty="0">
              <a:latin typeface="Roboto" panose="02000000000000000000" pitchFamily="2" charset="0"/>
              <a:ea typeface="Roboto" panose="02000000000000000000" pitchFamily="2" charset="0"/>
            </a:endParaRPr>
          </a:p>
          <a:p>
            <a:pPr lvl="1"/>
            <a:r>
              <a:rPr lang="en-US" sz="2000" dirty="0">
                <a:latin typeface="Roboto" panose="02000000000000000000" pitchFamily="2" charset="0"/>
                <a:ea typeface="Roboto" panose="02000000000000000000" pitchFamily="2" charset="0"/>
              </a:rPr>
              <a:t>R graph gallery</a:t>
            </a:r>
          </a:p>
          <a:p>
            <a:pPr lvl="1"/>
            <a:r>
              <a:rPr lang="en-US" sz="2000" dirty="0">
                <a:latin typeface="Roboto" panose="02000000000000000000" pitchFamily="2" charset="0"/>
                <a:ea typeface="Roboto" panose="02000000000000000000" pitchFamily="2" charset="0"/>
              </a:rPr>
              <a:t>#TidyTuesday</a:t>
            </a:r>
          </a:p>
          <a:p>
            <a:endParaRPr lang="en-US" dirty="0">
              <a:latin typeface="Roboto" panose="02000000000000000000" pitchFamily="2" charset="0"/>
              <a:ea typeface="Roboto" panose="02000000000000000000" pitchFamily="2" charset="0"/>
            </a:endParaRPr>
          </a:p>
        </p:txBody>
      </p:sp>
      <p:pic>
        <p:nvPicPr>
          <p:cNvPr id="9" name="Picture 8" descr="Map&#10;&#10;Description automatically generated">
            <a:extLst>
              <a:ext uri="{FF2B5EF4-FFF2-40B4-BE49-F238E27FC236}">
                <a16:creationId xmlns:a16="http://schemas.microsoft.com/office/drawing/2014/main" id="{2375EB83-3307-D9E2-7D7D-92272E620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7679" y="3910157"/>
            <a:ext cx="3360807" cy="1971674"/>
          </a:xfrm>
          <a:prstGeom prst="rect">
            <a:avLst/>
          </a:prstGeom>
        </p:spPr>
      </p:pic>
      <p:pic>
        <p:nvPicPr>
          <p:cNvPr id="6146" name="Picture 2" descr="Distribution of coffee bean ratings per country. Reviews by Coffee Quality Insititute.">
            <a:extLst>
              <a:ext uri="{FF2B5EF4-FFF2-40B4-BE49-F238E27FC236}">
                <a16:creationId xmlns:a16="http://schemas.microsoft.com/office/drawing/2014/main" id="{914EE0F1-8D30-E4BB-8750-E422DCC9FB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514" y="4001294"/>
            <a:ext cx="2920999" cy="210311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comics data visualization datavis dataviz dc infographic streamgraph x-men">
            <a:extLst>
              <a:ext uri="{FF2B5EF4-FFF2-40B4-BE49-F238E27FC236}">
                <a16:creationId xmlns:a16="http://schemas.microsoft.com/office/drawing/2014/main" id="{F3202CEB-4254-2331-2907-07B19F373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989" y="4340226"/>
            <a:ext cx="2628899" cy="1971674"/>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85C2C290-D091-3CE9-B3EF-7B46ADBEDB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3300" y="1719991"/>
            <a:ext cx="3086100" cy="184394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BD27D7B-94A2-76B1-5764-18C87574C56F}"/>
              </a:ext>
            </a:extLst>
          </p:cNvPr>
          <p:cNvSpPr>
            <a:spLocks noGrp="1"/>
          </p:cNvSpPr>
          <p:nvPr>
            <p:ph type="title"/>
          </p:nvPr>
        </p:nvSpPr>
        <p:spPr>
          <a:xfrm>
            <a:off x="838200" y="365125"/>
            <a:ext cx="10515600" cy="1325563"/>
          </a:xfrm>
        </p:spPr>
        <p:txBody>
          <a:bodyPr/>
          <a:lstStyle/>
          <a:p>
            <a:r>
              <a:rPr lang="en-US" dirty="0">
                <a:latin typeface="Franklin Gothic Demi Cond" panose="020B0706030402020204" pitchFamily="34" charset="0"/>
                <a:ea typeface="Roboto" panose="02000000000000000000" pitchFamily="2" charset="0"/>
                <a:cs typeface="JetBrains Mono Thin" panose="02000009000000000000" pitchFamily="49" charset="0"/>
              </a:rPr>
              <a:t>Data Viz with </a:t>
            </a:r>
            <a:r>
              <a:rPr lang="en-US" dirty="0" err="1">
                <a:latin typeface="Franklin Gothic Demi Cond" panose="020B0706030402020204" pitchFamily="34" charset="0"/>
                <a:ea typeface="Roboto" panose="02000000000000000000" pitchFamily="2" charset="0"/>
                <a:cs typeface="JetBrains Mono Thin" panose="02000009000000000000" pitchFamily="49" charset="0"/>
              </a:rPr>
              <a:t>ggplot</a:t>
            </a:r>
            <a:r>
              <a:rPr lang="en-US" dirty="0">
                <a:latin typeface="Franklin Gothic Demi Cond" panose="020B0706030402020204" pitchFamily="34" charset="0"/>
                <a:ea typeface="Roboto" panose="02000000000000000000" pitchFamily="2" charset="0"/>
                <a:cs typeface="JetBrains Mono Thin" panose="02000009000000000000" pitchFamily="49" charset="0"/>
              </a:rPr>
              <a:t> </a:t>
            </a:r>
          </a:p>
        </p:txBody>
      </p:sp>
    </p:spTree>
    <p:extLst>
      <p:ext uri="{BB962C8B-B14F-4D97-AF65-F5344CB8AC3E}">
        <p14:creationId xmlns:p14="http://schemas.microsoft.com/office/powerpoint/2010/main" val="2736916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94AE8-B466-45AC-9F0A-EF6E651F3F93}"/>
              </a:ext>
            </a:extLst>
          </p:cNvPr>
          <p:cNvSpPr>
            <a:spLocks noGrp="1"/>
          </p:cNvSpPr>
          <p:nvPr>
            <p:ph type="title"/>
          </p:nvPr>
        </p:nvSpPr>
        <p:spPr/>
        <p:txBody>
          <a:bodyPr/>
          <a:lstStyle/>
          <a:p>
            <a:r>
              <a:rPr lang="en-US" dirty="0">
                <a:solidFill>
                  <a:schemeClr val="bg1"/>
                </a:solidFill>
              </a:rPr>
              <a:t>Overview of the data set</a:t>
            </a:r>
          </a:p>
        </p:txBody>
      </p:sp>
      <p:sp>
        <p:nvSpPr>
          <p:cNvPr id="3" name="Content Placeholder 2">
            <a:extLst>
              <a:ext uri="{FF2B5EF4-FFF2-40B4-BE49-F238E27FC236}">
                <a16:creationId xmlns:a16="http://schemas.microsoft.com/office/drawing/2014/main" id="{D934080D-B9A2-471D-A372-21E4EF754A5C}"/>
              </a:ext>
            </a:extLst>
          </p:cNvPr>
          <p:cNvSpPr>
            <a:spLocks noGrp="1"/>
          </p:cNvSpPr>
          <p:nvPr>
            <p:ph idx="1"/>
          </p:nvPr>
        </p:nvSpPr>
        <p:spPr>
          <a:xfrm>
            <a:off x="838200" y="2167934"/>
            <a:ext cx="11353800" cy="3890962"/>
          </a:xfrm>
        </p:spPr>
        <p:txBody>
          <a:bodyPr>
            <a:normAutofit fontScale="85000" lnSpcReduction="20000"/>
          </a:bodyPr>
          <a:lstStyle/>
          <a:p>
            <a:pPr marL="0" indent="0">
              <a:lnSpc>
                <a:spcPct val="100000"/>
              </a:lnSpc>
              <a:spcBef>
                <a:spcPts val="0"/>
              </a:spcBef>
              <a:spcAft>
                <a:spcPts val="600"/>
              </a:spcAft>
              <a:buNone/>
            </a:pPr>
            <a:r>
              <a:rPr lang="en-US" sz="2000" dirty="0">
                <a:latin typeface="Roboto" panose="02000000000000000000" pitchFamily="2" charset="0"/>
                <a:ea typeface="Roboto" panose="02000000000000000000" pitchFamily="2" charset="0"/>
              </a:rPr>
              <a:t>The R script is based on </a:t>
            </a:r>
            <a:r>
              <a:rPr lang="en-US" sz="2000" b="1" dirty="0">
                <a:latin typeface="Roboto" panose="02000000000000000000" pitchFamily="2" charset="0"/>
                <a:ea typeface="Roboto" panose="02000000000000000000" pitchFamily="2" charset="0"/>
              </a:rPr>
              <a:t>dummy data </a:t>
            </a:r>
          </a:p>
          <a:p>
            <a:pPr marL="0" indent="0">
              <a:lnSpc>
                <a:spcPct val="100000"/>
              </a:lnSpc>
              <a:spcBef>
                <a:spcPts val="0"/>
              </a:spcBef>
              <a:spcAft>
                <a:spcPts val="600"/>
              </a:spcAft>
              <a:buNone/>
            </a:pPr>
            <a:r>
              <a:rPr lang="en-US" sz="2000" b="1" dirty="0">
                <a:latin typeface="Roboto" panose="02000000000000000000" pitchFamily="2" charset="0"/>
                <a:ea typeface="Roboto" panose="02000000000000000000" pitchFamily="2" charset="0"/>
              </a:rPr>
              <a:t>(modified from open data set </a:t>
            </a:r>
            <a:r>
              <a:rPr lang="en-US" sz="2000" dirty="0">
                <a:latin typeface="Roboto" panose="02000000000000000000" pitchFamily="2" charset="0"/>
                <a:ea typeface="Roboto" panose="02000000000000000000" pitchFamily="2" charset="0"/>
              </a:rPr>
              <a:t>for didactic purposes by me) </a:t>
            </a:r>
          </a:p>
          <a:p>
            <a:pPr marL="0" indent="0">
              <a:lnSpc>
                <a:spcPct val="100000"/>
              </a:lnSpc>
              <a:spcBef>
                <a:spcPts val="0"/>
              </a:spcBef>
              <a:spcAft>
                <a:spcPts val="600"/>
              </a:spcAft>
              <a:buNone/>
            </a:pPr>
            <a:endParaRPr lang="en-US" sz="2000" dirty="0">
              <a:latin typeface="Roboto" panose="02000000000000000000" pitchFamily="2" charset="0"/>
              <a:ea typeface="Roboto" panose="02000000000000000000" pitchFamily="2" charset="0"/>
            </a:endParaRPr>
          </a:p>
          <a:p>
            <a:pPr marL="0" indent="0">
              <a:lnSpc>
                <a:spcPct val="100000"/>
              </a:lnSpc>
              <a:spcBef>
                <a:spcPts val="0"/>
              </a:spcBef>
              <a:spcAft>
                <a:spcPts val="600"/>
              </a:spcAft>
              <a:buNone/>
            </a:pPr>
            <a:r>
              <a:rPr lang="en-US" sz="2000" dirty="0">
                <a:latin typeface="Roboto" panose="02000000000000000000" pitchFamily="2" charset="0"/>
                <a:ea typeface="Roboto" panose="02000000000000000000" pitchFamily="2" charset="0"/>
              </a:rPr>
              <a:t>Data on penguins’ body dimensions, stable isotope measurements, and life stages by species, sex, location, </a:t>
            </a:r>
            <a:r>
              <a:rPr lang="en-US" sz="2000" dirty="0" err="1">
                <a:latin typeface="Roboto" panose="02000000000000000000" pitchFamily="2" charset="0"/>
                <a:ea typeface="Roboto" panose="02000000000000000000" pitchFamily="2" charset="0"/>
              </a:rPr>
              <a:t>etc</a:t>
            </a:r>
            <a:r>
              <a:rPr lang="en-US" sz="2000" dirty="0">
                <a:latin typeface="Roboto" panose="02000000000000000000" pitchFamily="2" charset="0"/>
                <a:ea typeface="Roboto" panose="02000000000000000000" pitchFamily="2" charset="0"/>
              </a:rPr>
              <a:t> </a:t>
            </a:r>
          </a:p>
          <a:p>
            <a:pPr marL="0" indent="0">
              <a:lnSpc>
                <a:spcPct val="100000"/>
              </a:lnSpc>
              <a:spcBef>
                <a:spcPts val="0"/>
              </a:spcBef>
              <a:spcAft>
                <a:spcPts val="600"/>
              </a:spcAft>
              <a:buNone/>
            </a:pPr>
            <a:endParaRPr lang="en-US" sz="2000" dirty="0">
              <a:latin typeface="Roboto" panose="02000000000000000000" pitchFamily="2" charset="0"/>
              <a:ea typeface="Roboto" panose="02000000000000000000" pitchFamily="2" charset="0"/>
            </a:endParaRPr>
          </a:p>
          <a:p>
            <a:pPr marL="0" indent="0">
              <a:lnSpc>
                <a:spcPct val="100000"/>
              </a:lnSpc>
              <a:spcBef>
                <a:spcPts val="0"/>
              </a:spcBef>
              <a:spcAft>
                <a:spcPts val="600"/>
              </a:spcAft>
              <a:buNone/>
            </a:pPr>
            <a:r>
              <a:rPr lang="en-US" sz="2000" dirty="0">
                <a:latin typeface="Roboto" panose="02000000000000000000" pitchFamily="2" charset="0"/>
                <a:ea typeface="Roboto" panose="02000000000000000000" pitchFamily="2" charset="0"/>
              </a:rPr>
              <a:t>Chosen because of properties: </a:t>
            </a:r>
          </a:p>
          <a:p>
            <a:pPr>
              <a:lnSpc>
                <a:spcPct val="100000"/>
              </a:lnSpc>
              <a:spcBef>
                <a:spcPts val="0"/>
              </a:spcBef>
              <a:spcAft>
                <a:spcPts val="600"/>
              </a:spcAft>
            </a:pPr>
            <a:r>
              <a:rPr lang="en-US" sz="2000" dirty="0">
                <a:latin typeface="Roboto" panose="02000000000000000000" pitchFamily="2" charset="0"/>
                <a:ea typeface="Roboto" panose="02000000000000000000" pitchFamily="2" charset="0"/>
              </a:rPr>
              <a:t>numeric data</a:t>
            </a:r>
          </a:p>
          <a:p>
            <a:pPr>
              <a:lnSpc>
                <a:spcPct val="100000"/>
              </a:lnSpc>
              <a:spcBef>
                <a:spcPts val="0"/>
              </a:spcBef>
              <a:spcAft>
                <a:spcPts val="600"/>
              </a:spcAft>
            </a:pPr>
            <a:r>
              <a:rPr lang="en-US" sz="2000" dirty="0">
                <a:latin typeface="Roboto" panose="02000000000000000000" pitchFamily="2" charset="0"/>
                <a:ea typeface="Roboto" panose="02000000000000000000" pitchFamily="2" charset="0"/>
              </a:rPr>
              <a:t>character data and </a:t>
            </a:r>
          </a:p>
          <a:p>
            <a:pPr>
              <a:lnSpc>
                <a:spcPct val="100000"/>
              </a:lnSpc>
              <a:spcBef>
                <a:spcPts val="0"/>
              </a:spcBef>
              <a:spcAft>
                <a:spcPts val="600"/>
              </a:spcAft>
            </a:pPr>
            <a:r>
              <a:rPr lang="en-US" sz="2000" dirty="0">
                <a:latin typeface="Roboto" panose="02000000000000000000" pitchFamily="2" charset="0"/>
                <a:ea typeface="Roboto" panose="02000000000000000000" pitchFamily="2" charset="0"/>
              </a:rPr>
              <a:t>big enough that it would be annoying to do in Excel </a:t>
            </a:r>
          </a:p>
          <a:p>
            <a:pPr>
              <a:lnSpc>
                <a:spcPct val="100000"/>
              </a:lnSpc>
              <a:spcBef>
                <a:spcPts val="0"/>
              </a:spcBef>
              <a:spcAft>
                <a:spcPts val="600"/>
              </a:spcAft>
            </a:pPr>
            <a:r>
              <a:rPr lang="en-US" sz="2000" dirty="0">
                <a:latin typeface="Roboto" panose="02000000000000000000" pitchFamily="2" charset="0"/>
                <a:ea typeface="Roboto" panose="02000000000000000000" pitchFamily="2" charset="0"/>
              </a:rPr>
              <a:t>=&gt; good for showing my favorite Tidyverse functions</a:t>
            </a:r>
          </a:p>
          <a:p>
            <a:pPr>
              <a:lnSpc>
                <a:spcPct val="100000"/>
              </a:lnSpc>
              <a:spcBef>
                <a:spcPts val="0"/>
              </a:spcBef>
              <a:spcAft>
                <a:spcPts val="600"/>
              </a:spcAft>
            </a:pPr>
            <a:endParaRPr lang="en-US" sz="2000" dirty="0">
              <a:latin typeface="Roboto" panose="02000000000000000000" pitchFamily="2" charset="0"/>
              <a:ea typeface="Roboto" panose="02000000000000000000" pitchFamily="2" charset="0"/>
            </a:endParaRPr>
          </a:p>
          <a:p>
            <a:pPr>
              <a:lnSpc>
                <a:spcPct val="100000"/>
              </a:lnSpc>
              <a:spcBef>
                <a:spcPts val="0"/>
              </a:spcBef>
              <a:spcAft>
                <a:spcPts val="600"/>
              </a:spcAft>
            </a:pPr>
            <a:r>
              <a:rPr lang="en-US" sz="2000" dirty="0">
                <a:latin typeface="Roboto" panose="02000000000000000000" pitchFamily="2" charset="0"/>
                <a:ea typeface="Roboto" panose="02000000000000000000" pitchFamily="2" charset="0"/>
                <a:cs typeface="JetBrains Mono" panose="02000009000000000000" pitchFamily="49" charset="0"/>
              </a:rPr>
              <a:t>Original data: </a:t>
            </a:r>
            <a:r>
              <a:rPr lang="en-US" sz="2000" dirty="0" err="1">
                <a:latin typeface="JetBrains Mono" panose="02000009000000000000" pitchFamily="49" charset="0"/>
                <a:ea typeface="Roboto" panose="02000000000000000000" pitchFamily="2" charset="0"/>
                <a:cs typeface="JetBrains Mono" panose="02000009000000000000" pitchFamily="49" charset="0"/>
              </a:rPr>
              <a:t>palmerpenguins</a:t>
            </a:r>
            <a:r>
              <a:rPr lang="en-US" sz="2000" dirty="0">
                <a:latin typeface="JetBrains Mono" panose="02000009000000000000" pitchFamily="49" charset="0"/>
                <a:ea typeface="Roboto" panose="02000000000000000000" pitchFamily="2" charset="0"/>
                <a:cs typeface="JetBrains Mono" panose="02000009000000000000" pitchFamily="49" charset="0"/>
              </a:rPr>
              <a:t>::</a:t>
            </a:r>
            <a:r>
              <a:rPr lang="en-US" sz="2000" dirty="0" err="1">
                <a:latin typeface="JetBrains Mono" panose="02000009000000000000" pitchFamily="49" charset="0"/>
                <a:ea typeface="Roboto" panose="02000000000000000000" pitchFamily="2" charset="0"/>
                <a:cs typeface="JetBrains Mono" panose="02000009000000000000" pitchFamily="49" charset="0"/>
              </a:rPr>
              <a:t>penguins_raw</a:t>
            </a:r>
            <a:endParaRPr lang="en-US" sz="2000" dirty="0">
              <a:latin typeface="JetBrains Mono" panose="02000009000000000000" pitchFamily="49" charset="0"/>
              <a:ea typeface="Roboto" panose="02000000000000000000" pitchFamily="2" charset="0"/>
              <a:cs typeface="JetBrains Mono" panose="02000009000000000000" pitchFamily="49" charset="0"/>
            </a:endParaRPr>
          </a:p>
          <a:p>
            <a:pPr>
              <a:lnSpc>
                <a:spcPct val="100000"/>
              </a:lnSpc>
              <a:spcBef>
                <a:spcPts val="0"/>
              </a:spcBef>
              <a:spcAft>
                <a:spcPts val="600"/>
              </a:spcAft>
            </a:pPr>
            <a:r>
              <a:rPr lang="en-US" sz="2000" dirty="0">
                <a:latin typeface="Roboto" panose="02000000000000000000" pitchFamily="2" charset="0"/>
                <a:ea typeface="Roboto" panose="02000000000000000000" pitchFamily="2" charset="0"/>
                <a:cs typeface="JetBrains Mono" panose="02000009000000000000" pitchFamily="49" charset="0"/>
              </a:rPr>
              <a:t>For more info: </a:t>
            </a:r>
            <a:r>
              <a:rPr lang="en-US" sz="2000" dirty="0">
                <a:latin typeface="JetBrains Mono" panose="02000009000000000000" pitchFamily="49" charset="0"/>
                <a:ea typeface="Roboto" panose="02000000000000000000" pitchFamily="2" charset="0"/>
                <a:cs typeface="JetBrains Mono" panose="02000009000000000000" pitchFamily="49" charset="0"/>
              </a:rPr>
              <a:t>?</a:t>
            </a:r>
            <a:r>
              <a:rPr lang="en-US" sz="2000" dirty="0" err="1">
                <a:latin typeface="JetBrains Mono" panose="02000009000000000000" pitchFamily="49" charset="0"/>
                <a:ea typeface="Roboto" panose="02000000000000000000" pitchFamily="2" charset="0"/>
                <a:cs typeface="JetBrains Mono" panose="02000009000000000000" pitchFamily="49" charset="0"/>
              </a:rPr>
              <a:t>penguins_raw</a:t>
            </a:r>
            <a:endParaRPr lang="en-US" sz="2000" dirty="0">
              <a:latin typeface="JetBrains Mono" panose="02000009000000000000" pitchFamily="49" charset="0"/>
              <a:ea typeface="Roboto" panose="02000000000000000000" pitchFamily="2" charset="0"/>
              <a:cs typeface="JetBrains Mono" panose="02000009000000000000" pitchFamily="49" charset="0"/>
            </a:endParaRPr>
          </a:p>
          <a:p>
            <a:pPr marL="0" indent="0">
              <a:lnSpc>
                <a:spcPct val="100000"/>
              </a:lnSpc>
              <a:spcBef>
                <a:spcPts val="0"/>
              </a:spcBef>
              <a:spcAft>
                <a:spcPts val="600"/>
              </a:spcAft>
              <a:buNone/>
            </a:pPr>
            <a:endParaRPr lang="en-US" sz="2000" dirty="0">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FA239A5D-4844-F40D-855D-51CAFC1C5FDE}"/>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Demi Cond" panose="020B0706030402020204" pitchFamily="34" charset="0"/>
                <a:ea typeface="Roboto" panose="02000000000000000000" pitchFamily="2" charset="0"/>
                <a:cs typeface="JetBrains Mono Thin" panose="02000009000000000000" pitchFamily="49" charset="0"/>
              </a:rPr>
              <a:t>Practical part: </a:t>
            </a:r>
            <a:br>
              <a:rPr lang="en-US" dirty="0">
                <a:latin typeface="Franklin Gothic Demi Cond" panose="020B0706030402020204" pitchFamily="34" charset="0"/>
                <a:ea typeface="Roboto" panose="02000000000000000000" pitchFamily="2" charset="0"/>
                <a:cs typeface="JetBrains Mono Thin" panose="02000009000000000000" pitchFamily="49" charset="0"/>
              </a:rPr>
            </a:br>
            <a:r>
              <a:rPr lang="en-US" dirty="0">
                <a:latin typeface="Franklin Gothic Demi Cond" panose="020B0706030402020204" pitchFamily="34" charset="0"/>
                <a:ea typeface="Roboto" panose="02000000000000000000" pitchFamily="2" charset="0"/>
                <a:cs typeface="JetBrains Mono Thin" panose="02000009000000000000" pitchFamily="49" charset="0"/>
              </a:rPr>
              <a:t>R and Tidyverse in action!</a:t>
            </a:r>
          </a:p>
        </p:txBody>
      </p:sp>
      <p:pic>
        <p:nvPicPr>
          <p:cNvPr id="13314" name="Picture 2">
            <a:extLst>
              <a:ext uri="{FF2B5EF4-FFF2-40B4-BE49-F238E27FC236}">
                <a16:creationId xmlns:a16="http://schemas.microsoft.com/office/drawing/2014/main" id="{8B32F605-8309-B1CF-E930-4064BDBF7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0329" y="597015"/>
            <a:ext cx="1397000" cy="161278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The Palmer Archipelago penguins. Artwork by @allison_horst.">
            <a:extLst>
              <a:ext uri="{FF2B5EF4-FFF2-40B4-BE49-F238E27FC236}">
                <a16:creationId xmlns:a16="http://schemas.microsoft.com/office/drawing/2014/main" id="{0CFCCD26-8D9D-9B41-01C1-457CE8FE2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4247" y="4113415"/>
            <a:ext cx="3260482" cy="1945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220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3089-FD3C-49CA-81A1-C81686952D3D}"/>
              </a:ext>
            </a:extLst>
          </p:cNvPr>
          <p:cNvSpPr>
            <a:spLocks noGrp="1"/>
          </p:cNvSpPr>
          <p:nvPr>
            <p:ph type="title"/>
          </p:nvPr>
        </p:nvSpPr>
        <p:spPr/>
        <p:txBody>
          <a:bodyPr>
            <a:normAutofit/>
          </a:bodyPr>
          <a:lstStyle/>
          <a:p>
            <a:r>
              <a:rPr lang="en-US" dirty="0">
                <a:latin typeface="Franklin Gothic Demi Cond" panose="020B0706030402020204" pitchFamily="34" charset="0"/>
                <a:ea typeface="Roboto" panose="02000000000000000000" pitchFamily="2" charset="0"/>
                <a:cs typeface="JetBrains Mono Thin" panose="02000009000000000000" pitchFamily="49" charset="0"/>
              </a:rPr>
              <a:t>Data wrangling</a:t>
            </a:r>
          </a:p>
        </p:txBody>
      </p:sp>
      <p:sp>
        <p:nvSpPr>
          <p:cNvPr id="3" name="Content Placeholder 2">
            <a:extLst>
              <a:ext uri="{FF2B5EF4-FFF2-40B4-BE49-F238E27FC236}">
                <a16:creationId xmlns:a16="http://schemas.microsoft.com/office/drawing/2014/main" id="{193955D5-AB04-444B-BA08-7258A1B8E531}"/>
              </a:ext>
            </a:extLst>
          </p:cNvPr>
          <p:cNvSpPr>
            <a:spLocks noGrp="1"/>
          </p:cNvSpPr>
          <p:nvPr>
            <p:ph idx="1"/>
          </p:nvPr>
        </p:nvSpPr>
        <p:spPr/>
        <p:txBody>
          <a:bodyPr>
            <a:normAutofit fontScale="62500" lnSpcReduction="20000"/>
          </a:bodyPr>
          <a:lstStyle/>
          <a:p>
            <a:pPr marL="0" indent="0">
              <a:lnSpc>
                <a:spcPct val="120000"/>
              </a:lnSpc>
              <a:spcBef>
                <a:spcPts val="0"/>
              </a:spcBef>
              <a:buNone/>
            </a:pPr>
            <a:r>
              <a:rPr lang="en-US" sz="3200" dirty="0">
                <a:solidFill>
                  <a:srgbClr val="181818"/>
                </a:solidFill>
                <a:latin typeface="Roboto" panose="02000000000000000000" pitchFamily="2" charset="0"/>
                <a:ea typeface="Roboto" panose="02000000000000000000" pitchFamily="2" charset="0"/>
              </a:rPr>
              <a:t>T</a:t>
            </a:r>
            <a:r>
              <a:rPr lang="en-US" sz="3200" b="0" i="0" dirty="0">
                <a:solidFill>
                  <a:srgbClr val="181818"/>
                </a:solidFill>
                <a:effectLst/>
                <a:latin typeface="Roboto" panose="02000000000000000000" pitchFamily="2" charset="0"/>
                <a:ea typeface="Roboto" panose="02000000000000000000" pitchFamily="2" charset="0"/>
              </a:rPr>
              <a:t>ransform raw data into another format that is more suited for downstream applications (e.g., analytics)</a:t>
            </a:r>
          </a:p>
          <a:p>
            <a:pPr marL="0" indent="0">
              <a:buNone/>
            </a:pPr>
            <a:endParaRPr lang="en-US" dirty="0">
              <a:latin typeface="Roboto" panose="02000000000000000000" pitchFamily="2" charset="0"/>
              <a:ea typeface="Roboto" panose="02000000000000000000" pitchFamily="2" charset="0"/>
            </a:endParaRPr>
          </a:p>
          <a:p>
            <a:pPr marL="0" indent="0">
              <a:buNone/>
            </a:pPr>
            <a:r>
              <a:rPr lang="en-US" dirty="0">
                <a:latin typeface="Roboto" panose="02000000000000000000" pitchFamily="2" charset="0"/>
                <a:ea typeface="Roboto" panose="02000000000000000000" pitchFamily="2" charset="0"/>
              </a:rPr>
              <a:t>But briefly:</a:t>
            </a:r>
          </a:p>
          <a:p>
            <a:r>
              <a:rPr lang="en-US" dirty="0">
                <a:latin typeface="Roboto" panose="02000000000000000000" pitchFamily="2" charset="0"/>
                <a:ea typeface="Roboto" panose="02000000000000000000" pitchFamily="2" charset="0"/>
              </a:rPr>
              <a:t>Create/modify variables</a:t>
            </a:r>
            <a:endParaRPr lang="en-US" dirty="0">
              <a:latin typeface="JetBrains Mono" panose="02000009000000000000" pitchFamily="49" charset="0"/>
              <a:ea typeface="Roboto" panose="02000000000000000000" pitchFamily="2" charset="0"/>
              <a:cs typeface="JetBrains Mono" panose="02000009000000000000" pitchFamily="49" charset="0"/>
            </a:endParaRPr>
          </a:p>
          <a:p>
            <a:r>
              <a:rPr lang="en-US" dirty="0">
                <a:latin typeface="Roboto" panose="02000000000000000000" pitchFamily="2" charset="0"/>
                <a:ea typeface="Roboto" panose="02000000000000000000" pitchFamily="2" charset="0"/>
              </a:rPr>
              <a:t>Subset data</a:t>
            </a:r>
            <a:endParaRPr lang="en-US" sz="2900" dirty="0">
              <a:latin typeface="JetBrains Mono" panose="02000009000000000000" pitchFamily="49" charset="0"/>
              <a:ea typeface="Roboto" panose="02000000000000000000" pitchFamily="2" charset="0"/>
              <a:cs typeface="JetBrains Mono" panose="02000009000000000000" pitchFamily="49" charset="0"/>
            </a:endParaRPr>
          </a:p>
          <a:p>
            <a:r>
              <a:rPr lang="en-US" dirty="0">
                <a:latin typeface="Roboto" panose="02000000000000000000" pitchFamily="2" charset="0"/>
                <a:ea typeface="Roboto" panose="02000000000000000000" pitchFamily="2" charset="0"/>
              </a:rPr>
              <a:t>Summarize</a:t>
            </a:r>
            <a:endParaRPr lang="en-US" sz="2900" dirty="0">
              <a:latin typeface="JetBrains Mono" panose="02000009000000000000" pitchFamily="49" charset="0"/>
              <a:ea typeface="Roboto" panose="02000000000000000000" pitchFamily="2" charset="0"/>
              <a:cs typeface="JetBrains Mono" panose="02000009000000000000" pitchFamily="49" charset="0"/>
            </a:endParaRPr>
          </a:p>
          <a:p>
            <a:r>
              <a:rPr lang="en-US" dirty="0">
                <a:latin typeface="Roboto" panose="02000000000000000000" pitchFamily="2" charset="0"/>
                <a:ea typeface="Roboto" panose="02000000000000000000" pitchFamily="2" charset="0"/>
              </a:rPr>
              <a:t>Re-shape</a:t>
            </a:r>
            <a:r>
              <a:rPr lang="en-US" dirty="0">
                <a:solidFill>
                  <a:schemeClr val="bg1"/>
                </a:solidFill>
                <a:latin typeface="Roboto" panose="02000000000000000000" pitchFamily="2" charset="0"/>
                <a:ea typeface="Roboto" panose="02000000000000000000" pitchFamily="2" charset="0"/>
              </a:rPr>
              <a:t>: </a:t>
            </a:r>
            <a:r>
              <a:rPr lang="en-US" sz="2900" dirty="0" err="1">
                <a:solidFill>
                  <a:schemeClr val="bg1"/>
                </a:solidFill>
                <a:latin typeface="JetBrains Mono" panose="02000009000000000000" pitchFamily="49" charset="0"/>
                <a:ea typeface="Roboto" panose="02000000000000000000" pitchFamily="2" charset="0"/>
                <a:cs typeface="JetBrains Mono" panose="02000009000000000000" pitchFamily="49" charset="0"/>
              </a:rPr>
              <a:t>pivot_wider</a:t>
            </a:r>
            <a:r>
              <a:rPr lang="en-US" sz="2900" dirty="0">
                <a:solidFill>
                  <a:schemeClr val="bg1"/>
                </a:solidFill>
                <a:latin typeface="JetBrains Mono" panose="02000009000000000000" pitchFamily="49" charset="0"/>
                <a:ea typeface="Roboto" panose="02000000000000000000" pitchFamily="2" charset="0"/>
                <a:cs typeface="JetBrains Mono" panose="02000009000000000000" pitchFamily="49" charset="0"/>
              </a:rPr>
              <a:t>(), </a:t>
            </a:r>
            <a:r>
              <a:rPr lang="en-US" sz="2900" dirty="0" err="1">
                <a:solidFill>
                  <a:schemeClr val="bg1"/>
                </a:solidFill>
                <a:latin typeface="JetBrains Mono" panose="02000009000000000000" pitchFamily="49" charset="0"/>
                <a:ea typeface="Roboto" panose="02000000000000000000" pitchFamily="2" charset="0"/>
                <a:cs typeface="JetBrains Mono" panose="02000009000000000000" pitchFamily="49" charset="0"/>
              </a:rPr>
              <a:t>pivot_longer</a:t>
            </a:r>
            <a:r>
              <a:rPr lang="en-US" sz="2900" dirty="0">
                <a:solidFill>
                  <a:schemeClr val="bg1"/>
                </a:solidFill>
                <a:latin typeface="JetBrains Mono" panose="02000009000000000000" pitchFamily="49" charset="0"/>
                <a:ea typeface="Roboto" panose="02000000000000000000" pitchFamily="2" charset="0"/>
                <a:cs typeface="JetBrains Mono" panose="02000009000000000000" pitchFamily="49" charset="0"/>
              </a:rPr>
              <a:t>(), arrange()</a:t>
            </a:r>
          </a:p>
          <a:p>
            <a:r>
              <a:rPr lang="en-US" dirty="0">
                <a:latin typeface="Roboto" panose="02000000000000000000" pitchFamily="2" charset="0"/>
                <a:ea typeface="Roboto" panose="02000000000000000000" pitchFamily="2" charset="0"/>
              </a:rPr>
              <a:t>Merge</a:t>
            </a:r>
            <a:r>
              <a:rPr lang="en-US" dirty="0">
                <a:solidFill>
                  <a:schemeClr val="bg1"/>
                </a:solidFill>
                <a:latin typeface="Roboto" panose="02000000000000000000" pitchFamily="2" charset="0"/>
                <a:ea typeface="Roboto" panose="02000000000000000000" pitchFamily="2" charset="0"/>
              </a:rPr>
              <a:t>: *_join() … (e.g. </a:t>
            </a:r>
            <a:r>
              <a:rPr lang="en-US" sz="2900" dirty="0" err="1">
                <a:solidFill>
                  <a:schemeClr val="bg1"/>
                </a:solidFill>
                <a:latin typeface="JetBrains Mono" panose="02000009000000000000" pitchFamily="49" charset="0"/>
                <a:ea typeface="Roboto" panose="02000000000000000000" pitchFamily="2" charset="0"/>
                <a:cs typeface="JetBrains Mono" panose="02000009000000000000" pitchFamily="49" charset="0"/>
              </a:rPr>
              <a:t>left_join</a:t>
            </a:r>
            <a:r>
              <a:rPr lang="en-US" sz="2900" dirty="0">
                <a:solidFill>
                  <a:schemeClr val="bg1"/>
                </a:solidFill>
                <a:latin typeface="JetBrains Mono" panose="02000009000000000000" pitchFamily="49" charset="0"/>
                <a:ea typeface="Roboto" panose="02000000000000000000" pitchFamily="2" charset="0"/>
                <a:cs typeface="JetBrains Mono" panose="02000009000000000000" pitchFamily="49" charset="0"/>
              </a:rPr>
              <a:t>(), </a:t>
            </a:r>
            <a:r>
              <a:rPr lang="en-US" sz="2900" dirty="0" err="1">
                <a:solidFill>
                  <a:schemeClr val="bg1"/>
                </a:solidFill>
                <a:latin typeface="JetBrains Mono" panose="02000009000000000000" pitchFamily="49" charset="0"/>
                <a:ea typeface="Roboto" panose="02000000000000000000" pitchFamily="2" charset="0"/>
                <a:cs typeface="JetBrains Mono" panose="02000009000000000000" pitchFamily="49" charset="0"/>
              </a:rPr>
              <a:t>outer_join</a:t>
            </a:r>
            <a:r>
              <a:rPr lang="en-US" sz="2900" dirty="0">
                <a:solidFill>
                  <a:schemeClr val="bg1"/>
                </a:solidFill>
                <a:latin typeface="JetBrains Mono" panose="02000009000000000000" pitchFamily="49" charset="0"/>
                <a:ea typeface="Roboto" panose="02000000000000000000" pitchFamily="2" charset="0"/>
                <a:cs typeface="JetBrains Mono" panose="02000009000000000000" pitchFamily="49" charset="0"/>
              </a:rPr>
              <a:t>()</a:t>
            </a:r>
            <a:r>
              <a:rPr lang="en-US" dirty="0">
                <a:solidFill>
                  <a:schemeClr val="bg1"/>
                </a:solidFill>
                <a:latin typeface="Roboto" panose="02000000000000000000" pitchFamily="2" charset="0"/>
                <a:ea typeface="Roboto" panose="02000000000000000000" pitchFamily="2" charset="0"/>
              </a:rPr>
              <a:t>, … )</a:t>
            </a: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Correct values</a:t>
            </a:r>
            <a:r>
              <a:rPr lang="en-US" dirty="0">
                <a:solidFill>
                  <a:schemeClr val="bg1"/>
                </a:solidFill>
                <a:latin typeface="Roboto" panose="02000000000000000000" pitchFamily="2" charset="0"/>
                <a:ea typeface="Roboto" panose="02000000000000000000" pitchFamily="2" charset="0"/>
              </a:rPr>
              <a:t>: </a:t>
            </a:r>
            <a:r>
              <a:rPr lang="en-US" sz="2900" dirty="0">
                <a:solidFill>
                  <a:schemeClr val="bg1"/>
                </a:solidFill>
                <a:latin typeface="JetBrains Mono" panose="02000009000000000000" pitchFamily="49" charset="0"/>
                <a:ea typeface="Roboto" panose="02000000000000000000" pitchFamily="2" charset="0"/>
                <a:cs typeface="JetBrains Mono" panose="02000009000000000000" pitchFamily="49" charset="0"/>
              </a:rPr>
              <a:t>rename(), replace()</a:t>
            </a:r>
          </a:p>
          <a:p>
            <a:endParaRPr lang="en-US" sz="2900" dirty="0">
              <a:latin typeface="JetBrains Mono" panose="02000009000000000000" pitchFamily="49" charset="0"/>
              <a:ea typeface="Roboto" panose="02000000000000000000" pitchFamily="2" charset="0"/>
              <a:cs typeface="JetBrains Mono" panose="02000009000000000000" pitchFamily="49" charset="0"/>
            </a:endParaRPr>
          </a:p>
          <a:p>
            <a:r>
              <a:rPr lang="en-US" dirty="0">
                <a:latin typeface="Roboto" panose="02000000000000000000" pitchFamily="2" charset="0"/>
                <a:ea typeface="Roboto" panose="02000000000000000000" pitchFamily="2" charset="0"/>
              </a:rPr>
              <a:t>Plot like a pro</a:t>
            </a:r>
            <a:r>
              <a:rPr lang="en-US" dirty="0">
                <a:solidFill>
                  <a:schemeClr val="bg1"/>
                </a:solidFill>
                <a:latin typeface="Roboto" panose="02000000000000000000" pitchFamily="2" charset="0"/>
                <a:ea typeface="Roboto" panose="02000000000000000000" pitchFamily="2" charset="0"/>
              </a:rPr>
              <a:t>: </a:t>
            </a:r>
            <a:r>
              <a:rPr lang="en-US" sz="2900" dirty="0" err="1">
                <a:solidFill>
                  <a:schemeClr val="bg1"/>
                </a:solidFill>
                <a:latin typeface="JetBrains Mono" panose="02000009000000000000" pitchFamily="49" charset="0"/>
                <a:ea typeface="Roboto" panose="02000000000000000000" pitchFamily="2" charset="0"/>
                <a:cs typeface="JetBrains Mono" panose="02000009000000000000" pitchFamily="49" charset="0"/>
              </a:rPr>
              <a:t>ggplot</a:t>
            </a:r>
            <a:r>
              <a:rPr lang="en-US" sz="2900" dirty="0">
                <a:solidFill>
                  <a:schemeClr val="bg1"/>
                </a:solidFill>
                <a:latin typeface="JetBrains Mono" panose="02000009000000000000" pitchFamily="49" charset="0"/>
                <a:ea typeface="Roboto" panose="02000000000000000000" pitchFamily="2" charset="0"/>
                <a:cs typeface="JetBrains Mono" panose="02000009000000000000" pitchFamily="49" charset="0"/>
              </a:rPr>
              <a:t>()</a:t>
            </a:r>
          </a:p>
          <a:p>
            <a:pPr marL="0" indent="0">
              <a:buNone/>
            </a:pPr>
            <a:endParaRPr lang="en-US" dirty="0">
              <a:latin typeface="Roboto" panose="02000000000000000000" pitchFamily="2" charset="0"/>
              <a:ea typeface="Roboto" panose="02000000000000000000" pitchFamily="2" charset="0"/>
            </a:endParaRPr>
          </a:p>
          <a:p>
            <a:pPr marL="0" indent="0">
              <a:buNone/>
            </a:pPr>
            <a:endParaRPr lang="en-US" dirty="0">
              <a:latin typeface="Roboto" panose="02000000000000000000" pitchFamily="2" charset="0"/>
              <a:ea typeface="Roboto" panose="02000000000000000000" pitchFamily="2" charset="0"/>
            </a:endParaRPr>
          </a:p>
          <a:p>
            <a:pPr marL="0" indent="0">
              <a:buNone/>
            </a:pP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794804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3089-FD3C-49CA-81A1-C81686952D3D}"/>
              </a:ext>
            </a:extLst>
          </p:cNvPr>
          <p:cNvSpPr>
            <a:spLocks noGrp="1"/>
          </p:cNvSpPr>
          <p:nvPr>
            <p:ph type="title"/>
          </p:nvPr>
        </p:nvSpPr>
        <p:spPr/>
        <p:txBody>
          <a:bodyPr>
            <a:normAutofit/>
          </a:bodyPr>
          <a:lstStyle/>
          <a:p>
            <a:r>
              <a:rPr lang="en-US" dirty="0">
                <a:latin typeface="Franklin Gothic Demi Cond" panose="020B0706030402020204" pitchFamily="34" charset="0"/>
                <a:ea typeface="Roboto" panose="02000000000000000000" pitchFamily="2" charset="0"/>
                <a:cs typeface="JetBrains Mono Thin" panose="02000009000000000000" pitchFamily="49" charset="0"/>
              </a:rPr>
              <a:t>Data wrangling</a:t>
            </a:r>
          </a:p>
        </p:txBody>
      </p:sp>
      <p:sp>
        <p:nvSpPr>
          <p:cNvPr id="3" name="Content Placeholder 2">
            <a:extLst>
              <a:ext uri="{FF2B5EF4-FFF2-40B4-BE49-F238E27FC236}">
                <a16:creationId xmlns:a16="http://schemas.microsoft.com/office/drawing/2014/main" id="{193955D5-AB04-444B-BA08-7258A1B8E531}"/>
              </a:ext>
            </a:extLst>
          </p:cNvPr>
          <p:cNvSpPr>
            <a:spLocks noGrp="1"/>
          </p:cNvSpPr>
          <p:nvPr>
            <p:ph idx="1"/>
          </p:nvPr>
        </p:nvSpPr>
        <p:spPr/>
        <p:txBody>
          <a:bodyPr>
            <a:normAutofit fontScale="62500" lnSpcReduction="20000"/>
          </a:bodyPr>
          <a:lstStyle/>
          <a:p>
            <a:pPr marL="0" indent="0">
              <a:lnSpc>
                <a:spcPct val="120000"/>
              </a:lnSpc>
              <a:spcBef>
                <a:spcPts val="0"/>
              </a:spcBef>
              <a:buNone/>
            </a:pPr>
            <a:r>
              <a:rPr lang="en-US" sz="3200" dirty="0">
                <a:solidFill>
                  <a:srgbClr val="181818"/>
                </a:solidFill>
                <a:latin typeface="Roboto" panose="02000000000000000000" pitchFamily="2" charset="0"/>
                <a:ea typeface="Roboto" panose="02000000000000000000" pitchFamily="2" charset="0"/>
              </a:rPr>
              <a:t>T</a:t>
            </a:r>
            <a:r>
              <a:rPr lang="en-US" sz="3200" b="0" i="0" dirty="0">
                <a:solidFill>
                  <a:srgbClr val="181818"/>
                </a:solidFill>
                <a:effectLst/>
                <a:latin typeface="Roboto" panose="02000000000000000000" pitchFamily="2" charset="0"/>
                <a:ea typeface="Roboto" panose="02000000000000000000" pitchFamily="2" charset="0"/>
              </a:rPr>
              <a:t>ransform raw data into another format that is more suited for downstream applications (e.g., analytics)</a:t>
            </a:r>
          </a:p>
          <a:p>
            <a:pPr marL="0" indent="0">
              <a:buNone/>
            </a:pPr>
            <a:endParaRPr lang="en-US" dirty="0">
              <a:latin typeface="Roboto" panose="02000000000000000000" pitchFamily="2" charset="0"/>
              <a:ea typeface="Roboto" panose="02000000000000000000" pitchFamily="2" charset="0"/>
            </a:endParaRPr>
          </a:p>
          <a:p>
            <a:pPr marL="0" indent="0">
              <a:buNone/>
            </a:pPr>
            <a:r>
              <a:rPr lang="en-US" dirty="0">
                <a:latin typeface="Roboto" panose="02000000000000000000" pitchFamily="2" charset="0"/>
                <a:ea typeface="Roboto" panose="02000000000000000000" pitchFamily="2" charset="0"/>
              </a:rPr>
              <a:t>But briefly:</a:t>
            </a:r>
          </a:p>
          <a:p>
            <a:r>
              <a:rPr lang="en-US" dirty="0">
                <a:latin typeface="Roboto" panose="02000000000000000000" pitchFamily="2" charset="0"/>
                <a:ea typeface="Roboto" panose="02000000000000000000" pitchFamily="2" charset="0"/>
              </a:rPr>
              <a:t>Create/modify variables: </a:t>
            </a:r>
            <a:r>
              <a:rPr lang="en-US" dirty="0">
                <a:latin typeface="JetBrains Mono" panose="02000009000000000000" pitchFamily="49" charset="0"/>
                <a:ea typeface="Roboto" panose="02000000000000000000" pitchFamily="2" charset="0"/>
                <a:cs typeface="JetBrains Mono" panose="02000009000000000000" pitchFamily="49" charset="0"/>
              </a:rPr>
              <a:t>mutate()</a:t>
            </a:r>
          </a:p>
          <a:p>
            <a:r>
              <a:rPr lang="en-US" dirty="0">
                <a:latin typeface="Roboto" panose="02000000000000000000" pitchFamily="2" charset="0"/>
                <a:ea typeface="Roboto" panose="02000000000000000000" pitchFamily="2" charset="0"/>
              </a:rPr>
              <a:t>Subset data: </a:t>
            </a:r>
            <a:r>
              <a:rPr lang="en-US" sz="2900" dirty="0">
                <a:latin typeface="JetBrains Mono" panose="02000009000000000000" pitchFamily="49" charset="0"/>
                <a:ea typeface="Roboto" panose="02000000000000000000" pitchFamily="2" charset="0"/>
                <a:cs typeface="JetBrains Mono" panose="02000009000000000000" pitchFamily="49" charset="0"/>
              </a:rPr>
              <a:t>filter()</a:t>
            </a:r>
            <a:r>
              <a:rPr lang="en-US" sz="2900" dirty="0">
                <a:latin typeface="Roboto" panose="02000000000000000000" pitchFamily="2" charset="0"/>
                <a:ea typeface="Roboto" panose="02000000000000000000" pitchFamily="2" charset="0"/>
                <a:cs typeface="JetBrains Mono" panose="02000009000000000000" pitchFamily="49" charset="0"/>
              </a:rPr>
              <a:t>,</a:t>
            </a:r>
            <a:r>
              <a:rPr lang="en-US" sz="2900" dirty="0">
                <a:latin typeface="JetBrains Mono" panose="02000009000000000000" pitchFamily="49" charset="0"/>
                <a:ea typeface="Roboto" panose="02000000000000000000" pitchFamily="2" charset="0"/>
                <a:cs typeface="JetBrains Mono" panose="02000009000000000000" pitchFamily="49" charset="0"/>
              </a:rPr>
              <a:t> select()</a:t>
            </a:r>
          </a:p>
          <a:p>
            <a:r>
              <a:rPr lang="en-US" dirty="0">
                <a:latin typeface="Roboto" panose="02000000000000000000" pitchFamily="2" charset="0"/>
                <a:ea typeface="Roboto" panose="02000000000000000000" pitchFamily="2" charset="0"/>
              </a:rPr>
              <a:t>Summarize: </a:t>
            </a:r>
            <a:r>
              <a:rPr lang="en-US" sz="2900" dirty="0" err="1">
                <a:latin typeface="JetBrains Mono" panose="02000009000000000000" pitchFamily="49" charset="0"/>
                <a:ea typeface="Roboto" panose="02000000000000000000" pitchFamily="2" charset="0"/>
                <a:cs typeface="JetBrains Mono" panose="02000009000000000000" pitchFamily="49" charset="0"/>
              </a:rPr>
              <a:t>summarise</a:t>
            </a:r>
            <a:r>
              <a:rPr lang="en-US" sz="2900" dirty="0">
                <a:latin typeface="JetBrains Mono" panose="02000009000000000000" pitchFamily="49" charset="0"/>
                <a:ea typeface="Roboto" panose="02000000000000000000" pitchFamily="2" charset="0"/>
                <a:cs typeface="JetBrains Mono" panose="02000009000000000000" pitchFamily="49" charset="0"/>
              </a:rPr>
              <a:t>()</a:t>
            </a:r>
            <a:r>
              <a:rPr lang="en-US" sz="2900" dirty="0">
                <a:latin typeface="Roboto" panose="02000000000000000000" pitchFamily="2" charset="0"/>
                <a:ea typeface="Roboto" panose="02000000000000000000" pitchFamily="2" charset="0"/>
                <a:cs typeface="JetBrains Mono" panose="02000009000000000000" pitchFamily="49" charset="0"/>
              </a:rPr>
              <a:t>,</a:t>
            </a:r>
            <a:r>
              <a:rPr lang="en-US" sz="2900" dirty="0">
                <a:latin typeface="JetBrains Mono" panose="02000009000000000000" pitchFamily="49" charset="0"/>
                <a:ea typeface="Roboto" panose="02000000000000000000" pitchFamily="2" charset="0"/>
                <a:cs typeface="JetBrains Mono" panose="02000009000000000000" pitchFamily="49" charset="0"/>
              </a:rPr>
              <a:t> </a:t>
            </a:r>
            <a:r>
              <a:rPr lang="en-US" sz="2900" dirty="0" err="1">
                <a:latin typeface="JetBrains Mono" panose="02000009000000000000" pitchFamily="49" charset="0"/>
                <a:ea typeface="Roboto" panose="02000000000000000000" pitchFamily="2" charset="0"/>
                <a:cs typeface="JetBrains Mono" panose="02000009000000000000" pitchFamily="49" charset="0"/>
              </a:rPr>
              <a:t>group_by</a:t>
            </a:r>
            <a:r>
              <a:rPr lang="en-US" sz="2900" dirty="0">
                <a:latin typeface="JetBrains Mono" panose="02000009000000000000" pitchFamily="49" charset="0"/>
                <a:ea typeface="Roboto" panose="02000000000000000000" pitchFamily="2" charset="0"/>
                <a:cs typeface="JetBrains Mono" panose="02000009000000000000" pitchFamily="49" charset="0"/>
              </a:rPr>
              <a:t>()</a:t>
            </a:r>
          </a:p>
          <a:p>
            <a:r>
              <a:rPr lang="en-US" dirty="0">
                <a:latin typeface="Roboto" panose="02000000000000000000" pitchFamily="2" charset="0"/>
                <a:ea typeface="Roboto" panose="02000000000000000000" pitchFamily="2" charset="0"/>
              </a:rPr>
              <a:t>Re-shape: </a:t>
            </a:r>
            <a:r>
              <a:rPr lang="en-US" sz="2900" dirty="0" err="1">
                <a:latin typeface="JetBrains Mono" panose="02000009000000000000" pitchFamily="49" charset="0"/>
                <a:ea typeface="Roboto" panose="02000000000000000000" pitchFamily="2" charset="0"/>
                <a:cs typeface="JetBrains Mono" panose="02000009000000000000" pitchFamily="49" charset="0"/>
              </a:rPr>
              <a:t>pivot_wider</a:t>
            </a:r>
            <a:r>
              <a:rPr lang="en-US" sz="2900" dirty="0">
                <a:latin typeface="JetBrains Mono" panose="02000009000000000000" pitchFamily="49" charset="0"/>
                <a:ea typeface="Roboto" panose="02000000000000000000" pitchFamily="2" charset="0"/>
                <a:cs typeface="JetBrains Mono" panose="02000009000000000000" pitchFamily="49" charset="0"/>
              </a:rPr>
              <a:t>()</a:t>
            </a:r>
            <a:r>
              <a:rPr lang="en-US" sz="2900" dirty="0">
                <a:latin typeface="Roboto" panose="02000000000000000000" pitchFamily="2" charset="0"/>
                <a:ea typeface="Roboto" panose="02000000000000000000" pitchFamily="2" charset="0"/>
                <a:cs typeface="JetBrains Mono" panose="02000009000000000000" pitchFamily="49" charset="0"/>
              </a:rPr>
              <a:t>,</a:t>
            </a:r>
            <a:r>
              <a:rPr lang="en-US" sz="2900" dirty="0">
                <a:latin typeface="JetBrains Mono" panose="02000009000000000000" pitchFamily="49" charset="0"/>
                <a:ea typeface="Roboto" panose="02000000000000000000" pitchFamily="2" charset="0"/>
                <a:cs typeface="JetBrains Mono" panose="02000009000000000000" pitchFamily="49" charset="0"/>
              </a:rPr>
              <a:t> </a:t>
            </a:r>
            <a:r>
              <a:rPr lang="en-US" sz="2900" dirty="0" err="1">
                <a:latin typeface="JetBrains Mono" panose="02000009000000000000" pitchFamily="49" charset="0"/>
                <a:ea typeface="Roboto" panose="02000000000000000000" pitchFamily="2" charset="0"/>
                <a:cs typeface="JetBrains Mono" panose="02000009000000000000" pitchFamily="49" charset="0"/>
              </a:rPr>
              <a:t>pivot_longer</a:t>
            </a:r>
            <a:r>
              <a:rPr lang="en-US" sz="2900" dirty="0">
                <a:latin typeface="JetBrains Mono" panose="02000009000000000000" pitchFamily="49" charset="0"/>
                <a:ea typeface="Roboto" panose="02000000000000000000" pitchFamily="2" charset="0"/>
                <a:cs typeface="JetBrains Mono" panose="02000009000000000000" pitchFamily="49" charset="0"/>
              </a:rPr>
              <a:t>()</a:t>
            </a:r>
            <a:r>
              <a:rPr lang="en-US" sz="2900" dirty="0">
                <a:latin typeface="Roboto" panose="02000000000000000000" pitchFamily="2" charset="0"/>
                <a:ea typeface="Roboto" panose="02000000000000000000" pitchFamily="2" charset="0"/>
                <a:cs typeface="JetBrains Mono" panose="02000009000000000000" pitchFamily="49" charset="0"/>
              </a:rPr>
              <a:t>,</a:t>
            </a:r>
            <a:r>
              <a:rPr lang="en-US" sz="2900" dirty="0">
                <a:latin typeface="JetBrains Mono" panose="02000009000000000000" pitchFamily="49" charset="0"/>
                <a:ea typeface="Roboto" panose="02000000000000000000" pitchFamily="2" charset="0"/>
                <a:cs typeface="JetBrains Mono" panose="02000009000000000000" pitchFamily="49" charset="0"/>
              </a:rPr>
              <a:t> arrange()</a:t>
            </a:r>
          </a:p>
          <a:p>
            <a:r>
              <a:rPr lang="en-US" dirty="0">
                <a:latin typeface="Roboto" panose="02000000000000000000" pitchFamily="2" charset="0"/>
                <a:ea typeface="Roboto" panose="02000000000000000000" pitchFamily="2" charset="0"/>
              </a:rPr>
              <a:t>Merge: *_join() … (e.g. </a:t>
            </a:r>
            <a:r>
              <a:rPr lang="en-US" sz="2900" dirty="0" err="1">
                <a:latin typeface="JetBrains Mono" panose="02000009000000000000" pitchFamily="49" charset="0"/>
                <a:ea typeface="Roboto" panose="02000000000000000000" pitchFamily="2" charset="0"/>
                <a:cs typeface="JetBrains Mono" panose="02000009000000000000" pitchFamily="49" charset="0"/>
              </a:rPr>
              <a:t>left_join</a:t>
            </a:r>
            <a:r>
              <a:rPr lang="en-US" sz="2900" dirty="0">
                <a:latin typeface="JetBrains Mono" panose="02000009000000000000" pitchFamily="49" charset="0"/>
                <a:ea typeface="Roboto" panose="02000000000000000000" pitchFamily="2" charset="0"/>
                <a:cs typeface="JetBrains Mono" panose="02000009000000000000" pitchFamily="49" charset="0"/>
              </a:rPr>
              <a:t>()</a:t>
            </a:r>
            <a:r>
              <a:rPr lang="en-US" sz="2900" dirty="0">
                <a:latin typeface="Roboto" panose="02000000000000000000" pitchFamily="2" charset="0"/>
                <a:ea typeface="Roboto" panose="02000000000000000000" pitchFamily="2" charset="0"/>
                <a:cs typeface="JetBrains Mono" panose="02000009000000000000" pitchFamily="49" charset="0"/>
              </a:rPr>
              <a:t>,</a:t>
            </a:r>
            <a:r>
              <a:rPr lang="en-US" sz="2900" dirty="0">
                <a:latin typeface="JetBrains Mono" panose="02000009000000000000" pitchFamily="49" charset="0"/>
                <a:ea typeface="Roboto" panose="02000000000000000000" pitchFamily="2" charset="0"/>
                <a:cs typeface="JetBrains Mono" panose="02000009000000000000" pitchFamily="49" charset="0"/>
              </a:rPr>
              <a:t> </a:t>
            </a:r>
            <a:r>
              <a:rPr lang="en-US" sz="2900" dirty="0" err="1">
                <a:latin typeface="JetBrains Mono" panose="02000009000000000000" pitchFamily="49" charset="0"/>
                <a:ea typeface="Roboto" panose="02000000000000000000" pitchFamily="2" charset="0"/>
                <a:cs typeface="JetBrains Mono" panose="02000009000000000000" pitchFamily="49" charset="0"/>
              </a:rPr>
              <a:t>outer_join</a:t>
            </a:r>
            <a:r>
              <a:rPr lang="en-US" sz="2900" dirty="0">
                <a:latin typeface="JetBrains Mono" panose="02000009000000000000" pitchFamily="49" charset="0"/>
                <a:ea typeface="Roboto" panose="02000000000000000000" pitchFamily="2" charset="0"/>
                <a:cs typeface="JetBrains Mono" panose="02000009000000000000" pitchFamily="49" charset="0"/>
              </a:rPr>
              <a:t>()</a:t>
            </a:r>
            <a:r>
              <a:rPr lang="en-US" dirty="0">
                <a:latin typeface="Roboto" panose="02000000000000000000" pitchFamily="2" charset="0"/>
                <a:ea typeface="Roboto" panose="02000000000000000000" pitchFamily="2" charset="0"/>
              </a:rPr>
              <a:t>, … )</a:t>
            </a: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Correct values: </a:t>
            </a:r>
            <a:r>
              <a:rPr lang="en-US" sz="2900" dirty="0">
                <a:latin typeface="JetBrains Mono" panose="02000009000000000000" pitchFamily="49" charset="0"/>
                <a:ea typeface="Roboto" panose="02000000000000000000" pitchFamily="2" charset="0"/>
                <a:cs typeface="JetBrains Mono" panose="02000009000000000000" pitchFamily="49" charset="0"/>
              </a:rPr>
              <a:t>rename()</a:t>
            </a:r>
            <a:r>
              <a:rPr lang="en-US" sz="2900" dirty="0">
                <a:latin typeface="Roboto" panose="02000000000000000000" pitchFamily="2" charset="0"/>
                <a:ea typeface="Roboto" panose="02000000000000000000" pitchFamily="2" charset="0"/>
                <a:cs typeface="JetBrains Mono" panose="02000009000000000000" pitchFamily="49" charset="0"/>
              </a:rPr>
              <a:t>,</a:t>
            </a:r>
            <a:r>
              <a:rPr lang="en-US" sz="2900" dirty="0">
                <a:latin typeface="JetBrains Mono" panose="02000009000000000000" pitchFamily="49" charset="0"/>
                <a:ea typeface="Roboto" panose="02000000000000000000" pitchFamily="2" charset="0"/>
                <a:cs typeface="JetBrains Mono" panose="02000009000000000000" pitchFamily="49" charset="0"/>
              </a:rPr>
              <a:t> replace()</a:t>
            </a:r>
          </a:p>
          <a:p>
            <a:endParaRPr lang="en-US" sz="2900" dirty="0">
              <a:latin typeface="JetBrains Mono" panose="02000009000000000000" pitchFamily="49" charset="0"/>
              <a:ea typeface="Roboto" panose="02000000000000000000" pitchFamily="2" charset="0"/>
              <a:cs typeface="JetBrains Mono" panose="02000009000000000000" pitchFamily="49" charset="0"/>
            </a:endParaRPr>
          </a:p>
          <a:p>
            <a:r>
              <a:rPr lang="en-US" dirty="0">
                <a:latin typeface="Roboto" panose="02000000000000000000" pitchFamily="2" charset="0"/>
                <a:ea typeface="Roboto" panose="02000000000000000000" pitchFamily="2" charset="0"/>
              </a:rPr>
              <a:t>Plot like a pro: </a:t>
            </a:r>
            <a:r>
              <a:rPr lang="en-US" sz="2900" dirty="0" err="1">
                <a:latin typeface="JetBrains Mono" panose="02000009000000000000" pitchFamily="49" charset="0"/>
                <a:ea typeface="Roboto" panose="02000000000000000000" pitchFamily="2" charset="0"/>
                <a:cs typeface="JetBrains Mono" panose="02000009000000000000" pitchFamily="49" charset="0"/>
              </a:rPr>
              <a:t>ggplot</a:t>
            </a:r>
            <a:r>
              <a:rPr lang="en-US" sz="2900" dirty="0">
                <a:latin typeface="JetBrains Mono" panose="02000009000000000000" pitchFamily="49" charset="0"/>
                <a:ea typeface="Roboto" panose="02000000000000000000" pitchFamily="2" charset="0"/>
                <a:cs typeface="JetBrains Mono" panose="02000009000000000000" pitchFamily="49" charset="0"/>
              </a:rPr>
              <a:t>()</a:t>
            </a:r>
          </a:p>
          <a:p>
            <a:pPr marL="0" indent="0">
              <a:buNone/>
            </a:pPr>
            <a:endParaRPr lang="en-US" dirty="0">
              <a:latin typeface="Roboto" panose="02000000000000000000" pitchFamily="2" charset="0"/>
              <a:ea typeface="Roboto" panose="02000000000000000000" pitchFamily="2" charset="0"/>
            </a:endParaRPr>
          </a:p>
          <a:p>
            <a:pPr marL="0" indent="0">
              <a:buNone/>
            </a:pPr>
            <a:endParaRPr lang="en-US" dirty="0">
              <a:latin typeface="Roboto" panose="02000000000000000000" pitchFamily="2" charset="0"/>
              <a:ea typeface="Roboto" panose="02000000000000000000" pitchFamily="2" charset="0"/>
            </a:endParaRPr>
          </a:p>
          <a:p>
            <a:pPr marL="0" indent="0">
              <a:buNone/>
            </a:pPr>
            <a:endParaRPr lang="en-US" dirty="0">
              <a:latin typeface="Roboto" panose="02000000000000000000" pitchFamily="2" charset="0"/>
              <a:ea typeface="Roboto" panose="02000000000000000000" pitchFamily="2" charset="0"/>
            </a:endParaRPr>
          </a:p>
        </p:txBody>
      </p:sp>
      <p:pic>
        <p:nvPicPr>
          <p:cNvPr id="3080" name="Picture 8" descr="Down Hand Drawn Arrow Icons - Download Free Vector Icons ...">
            <a:extLst>
              <a:ext uri="{FF2B5EF4-FFF2-40B4-BE49-F238E27FC236}">
                <a16:creationId xmlns:a16="http://schemas.microsoft.com/office/drawing/2014/main" id="{B54954C3-F435-4B18-A9C6-0541ED9F4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59537" flipV="1">
            <a:off x="4929225" y="2325525"/>
            <a:ext cx="1060632" cy="10606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AD42E6A-779E-47BA-BCEB-2D9223455E41}"/>
              </a:ext>
            </a:extLst>
          </p:cNvPr>
          <p:cNvSpPr txBox="1"/>
          <p:nvPr/>
        </p:nvSpPr>
        <p:spPr>
          <a:xfrm>
            <a:off x="5983706" y="2501898"/>
            <a:ext cx="6093994" cy="646331"/>
          </a:xfrm>
          <a:prstGeom prst="rect">
            <a:avLst/>
          </a:prstGeom>
          <a:noFill/>
        </p:spPr>
        <p:txBody>
          <a:bodyPr wrap="square">
            <a:spAutoFit/>
          </a:bodyPr>
          <a:lstStyle/>
          <a:p>
            <a:r>
              <a:rPr lang="en-US" dirty="0">
                <a:latin typeface="Roboto" panose="02000000000000000000" pitchFamily="2" charset="0"/>
                <a:ea typeface="Roboto" panose="02000000000000000000" pitchFamily="2" charset="0"/>
              </a:rPr>
              <a:t>Use in combination with </a:t>
            </a:r>
          </a:p>
          <a:p>
            <a:r>
              <a:rPr lang="en-US" dirty="0" err="1">
                <a:latin typeface="JetBrains Mono" panose="02000009000000000000" pitchFamily="49" charset="0"/>
                <a:ea typeface="Roboto" panose="02000000000000000000" pitchFamily="2" charset="0"/>
                <a:cs typeface="JetBrains Mono" panose="02000009000000000000" pitchFamily="49" charset="0"/>
              </a:rPr>
              <a:t>if_else</a:t>
            </a:r>
            <a:r>
              <a:rPr lang="en-US" dirty="0">
                <a:latin typeface="JetBrains Mono" panose="02000009000000000000" pitchFamily="49" charset="0"/>
                <a:ea typeface="Roboto" panose="02000000000000000000" pitchFamily="2" charset="0"/>
                <a:cs typeface="JetBrains Mono" panose="02000009000000000000" pitchFamily="49" charset="0"/>
              </a:rPr>
              <a:t>()</a:t>
            </a:r>
            <a:r>
              <a:rPr lang="en-US" dirty="0">
                <a:latin typeface="Roboto" panose="02000000000000000000" pitchFamily="2" charset="0"/>
                <a:ea typeface="Roboto" panose="02000000000000000000" pitchFamily="2" charset="0"/>
                <a:cs typeface="JetBrains Mono" panose="02000009000000000000" pitchFamily="49" charset="0"/>
              </a:rPr>
              <a:t>,</a:t>
            </a:r>
            <a:r>
              <a:rPr lang="en-US" dirty="0">
                <a:latin typeface="JetBrains Mono" panose="02000009000000000000" pitchFamily="49" charset="0"/>
                <a:ea typeface="Roboto" panose="02000000000000000000" pitchFamily="2" charset="0"/>
                <a:cs typeface="JetBrains Mono" panose="02000009000000000000" pitchFamily="49" charset="0"/>
              </a:rPr>
              <a:t> </a:t>
            </a:r>
            <a:r>
              <a:rPr lang="en-US" dirty="0" err="1">
                <a:latin typeface="JetBrains Mono" panose="02000009000000000000" pitchFamily="49" charset="0"/>
                <a:ea typeface="Roboto" panose="02000000000000000000" pitchFamily="2" charset="0"/>
                <a:cs typeface="JetBrains Mono" panose="02000009000000000000" pitchFamily="49" charset="0"/>
              </a:rPr>
              <a:t>case_when</a:t>
            </a:r>
            <a:r>
              <a:rPr lang="en-US" dirty="0">
                <a:latin typeface="JetBrains Mono" panose="02000009000000000000" pitchFamily="49" charset="0"/>
                <a:ea typeface="Roboto" panose="02000000000000000000" pitchFamily="2" charset="0"/>
                <a:cs typeface="JetBrains Mono" panose="02000009000000000000" pitchFamily="49" charset="0"/>
              </a:rPr>
              <a:t>()</a:t>
            </a:r>
            <a:r>
              <a:rPr lang="en-US" dirty="0">
                <a:latin typeface="Roboto" panose="02000000000000000000" pitchFamily="2" charset="0"/>
                <a:ea typeface="Roboto" panose="02000000000000000000" pitchFamily="2" charset="0"/>
                <a:cs typeface="JetBrains Mono" panose="02000009000000000000" pitchFamily="49" charset="0"/>
              </a:rPr>
              <a:t>,</a:t>
            </a:r>
            <a:r>
              <a:rPr lang="en-US" dirty="0">
                <a:latin typeface="JetBrains Mono" panose="02000009000000000000" pitchFamily="49" charset="0"/>
                <a:ea typeface="Roboto" panose="02000000000000000000" pitchFamily="2" charset="0"/>
                <a:cs typeface="JetBrains Mono" panose="02000009000000000000" pitchFamily="49" charset="0"/>
              </a:rPr>
              <a:t> %in%  </a:t>
            </a:r>
          </a:p>
        </p:txBody>
      </p:sp>
    </p:spTree>
    <p:extLst>
      <p:ext uri="{BB962C8B-B14F-4D97-AF65-F5344CB8AC3E}">
        <p14:creationId xmlns:p14="http://schemas.microsoft.com/office/powerpoint/2010/main" val="1511640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C6FFE-36E7-91A2-3A99-87AEC026CE8F}"/>
              </a:ext>
            </a:extLst>
          </p:cNvPr>
          <p:cNvSpPr>
            <a:spLocks noGrp="1"/>
          </p:cNvSpPr>
          <p:nvPr>
            <p:ph idx="1"/>
          </p:nvPr>
        </p:nvSpPr>
        <p:spPr>
          <a:xfrm>
            <a:off x="838200" y="723900"/>
            <a:ext cx="10515600" cy="5453063"/>
          </a:xfrm>
        </p:spPr>
        <p:txBody>
          <a:bodyPr anchor="ctr"/>
          <a:lstStyle/>
          <a:p>
            <a:pPr marL="0" indent="0" algn="ctr">
              <a:buNone/>
            </a:pPr>
            <a:r>
              <a:rPr lang="en-US" dirty="0">
                <a:latin typeface="Roboto" panose="02000000000000000000" pitchFamily="2" charset="0"/>
                <a:ea typeface="Roboto" panose="02000000000000000000" pitchFamily="2" charset="0"/>
              </a:rPr>
              <a:t>All workshop material </a:t>
            </a:r>
          </a:p>
          <a:p>
            <a:pPr marL="0" indent="0" algn="ctr">
              <a:buNone/>
            </a:pPr>
            <a:r>
              <a:rPr lang="en-US" dirty="0">
                <a:latin typeface="Roboto" panose="02000000000000000000" pitchFamily="2" charset="0"/>
                <a:ea typeface="Roboto" panose="02000000000000000000" pitchFamily="2" charset="0"/>
              </a:rPr>
              <a:t>available at </a:t>
            </a:r>
          </a:p>
          <a:p>
            <a:pPr marL="0" indent="0" algn="ctr">
              <a:buNone/>
            </a:pPr>
            <a:r>
              <a:rPr lang="en-US" dirty="0">
                <a:latin typeface="Roboto" panose="02000000000000000000" pitchFamily="2" charset="0"/>
                <a:ea typeface="Roboto" panose="02000000000000000000" pitchFamily="2" charset="0"/>
              </a:rPr>
              <a:t>https://github.com/sPuntinG/GenGen_Rworkshop2023</a:t>
            </a:r>
          </a:p>
        </p:txBody>
      </p:sp>
    </p:spTree>
    <p:extLst>
      <p:ext uri="{BB962C8B-B14F-4D97-AF65-F5344CB8AC3E}">
        <p14:creationId xmlns:p14="http://schemas.microsoft.com/office/powerpoint/2010/main" val="1745974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61B121-7E8B-6386-3B8F-DDC5E4379F53}"/>
              </a:ext>
            </a:extLst>
          </p:cNvPr>
          <p:cNvPicPr>
            <a:picLocks noChangeAspect="1"/>
          </p:cNvPicPr>
          <p:nvPr/>
        </p:nvPicPr>
        <p:blipFill rotWithShape="1">
          <a:blip r:embed="rId2"/>
          <a:srcRect t="4566" b="9407"/>
          <a:stretch/>
        </p:blipFill>
        <p:spPr>
          <a:xfrm>
            <a:off x="0" y="479120"/>
            <a:ext cx="12192000" cy="5899759"/>
          </a:xfrm>
          <a:prstGeom prst="rect">
            <a:avLst/>
          </a:prstGeom>
        </p:spPr>
      </p:pic>
      <p:sp>
        <p:nvSpPr>
          <p:cNvPr id="24" name="Arrow: Right 23">
            <a:extLst>
              <a:ext uri="{FF2B5EF4-FFF2-40B4-BE49-F238E27FC236}">
                <a16:creationId xmlns:a16="http://schemas.microsoft.com/office/drawing/2014/main" id="{E2A4E358-5C30-0069-C96F-3A478EB29DE3}"/>
              </a:ext>
            </a:extLst>
          </p:cNvPr>
          <p:cNvSpPr/>
          <p:nvPr/>
        </p:nvSpPr>
        <p:spPr>
          <a:xfrm rot="8970892">
            <a:off x="8385362" y="1085839"/>
            <a:ext cx="651353" cy="355441"/>
          </a:xfrm>
          <a:prstGeom prst="rightArrow">
            <a:avLst>
              <a:gd name="adj1" fmla="val 47112"/>
              <a:gd name="adj2" fmla="val 50000"/>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835DF3B9-A7FF-76F2-72B2-5CD44D03194C}"/>
              </a:ext>
            </a:extLst>
          </p:cNvPr>
          <p:cNvSpPr/>
          <p:nvPr/>
        </p:nvSpPr>
        <p:spPr>
          <a:xfrm rot="8970892">
            <a:off x="6164449" y="1611535"/>
            <a:ext cx="501318" cy="324149"/>
          </a:xfrm>
          <a:prstGeom prst="rightArrow">
            <a:avLst>
              <a:gd name="adj1" fmla="val 47112"/>
              <a:gd name="adj2" fmla="val 50000"/>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6EDBBD49-EF25-EEA3-E2F4-A0BC13AB8733}"/>
              </a:ext>
            </a:extLst>
          </p:cNvPr>
          <p:cNvSpPr/>
          <p:nvPr/>
        </p:nvSpPr>
        <p:spPr>
          <a:xfrm rot="8970892">
            <a:off x="6252131" y="3964601"/>
            <a:ext cx="501318" cy="324149"/>
          </a:xfrm>
          <a:prstGeom prst="rightArrow">
            <a:avLst>
              <a:gd name="adj1" fmla="val 47112"/>
              <a:gd name="adj2" fmla="val 50000"/>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7432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5AA96-A170-089D-C2ED-18AF1D68A8BD}"/>
              </a:ext>
            </a:extLst>
          </p:cNvPr>
          <p:cNvSpPr>
            <a:spLocks noGrp="1"/>
          </p:cNvSpPr>
          <p:nvPr>
            <p:ph type="title"/>
          </p:nvPr>
        </p:nvSpPr>
        <p:spPr/>
        <p:txBody>
          <a:bodyPr/>
          <a:lstStyle/>
          <a:p>
            <a:r>
              <a:rPr lang="en-US" dirty="0">
                <a:latin typeface="Franklin Gothic Demi Cond" panose="020B0706030402020204" pitchFamily="34" charset="0"/>
                <a:ea typeface="Roboto" panose="02000000000000000000" pitchFamily="2" charset="0"/>
                <a:cs typeface="JetBrains Mono Thin" panose="02000009000000000000" pitchFamily="49" charset="0"/>
              </a:rPr>
              <a:t>… and </a:t>
            </a:r>
            <a:r>
              <a:rPr lang="en-US" dirty="0" err="1">
                <a:latin typeface="Franklin Gothic Demi Cond" panose="020B0706030402020204" pitchFamily="34" charset="0"/>
                <a:ea typeface="Roboto" panose="02000000000000000000" pitchFamily="2" charset="0"/>
                <a:cs typeface="JetBrains Mono Thin" panose="02000009000000000000" pitchFamily="49" charset="0"/>
              </a:rPr>
              <a:t>waaaay</a:t>
            </a:r>
            <a:r>
              <a:rPr lang="en-US" dirty="0">
                <a:latin typeface="Franklin Gothic Demi Cond" panose="020B0706030402020204" pitchFamily="34" charset="0"/>
                <a:ea typeface="Roboto" panose="02000000000000000000" pitchFamily="2" charset="0"/>
                <a:cs typeface="JetBrains Mono Thin" panose="02000009000000000000" pitchFamily="49" charset="0"/>
              </a:rPr>
              <a:t> more!</a:t>
            </a:r>
            <a:endParaRPr lang="en-US"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C3D73E62-0541-20EC-D21C-182E34B2E8DC}"/>
              </a:ext>
            </a:extLst>
          </p:cNvPr>
          <p:cNvSpPr>
            <a:spLocks noGrp="1"/>
          </p:cNvSpPr>
          <p:nvPr>
            <p:ph idx="1"/>
          </p:nvPr>
        </p:nvSpPr>
        <p:spPr/>
        <p:txBody>
          <a:bodyPr>
            <a:normAutofit/>
          </a:bodyPr>
          <a:lstStyle/>
          <a:p>
            <a:pPr marL="0" indent="0" algn="ctr">
              <a:buNone/>
            </a:pPr>
            <a:r>
              <a:rPr lang="en-US" sz="2000" dirty="0">
                <a:latin typeface="Roboto" panose="02000000000000000000" pitchFamily="2" charset="0"/>
                <a:ea typeface="Roboto" panose="02000000000000000000" pitchFamily="2" charset="0"/>
              </a:rPr>
              <a:t>This is </a:t>
            </a:r>
            <a:r>
              <a:rPr lang="en-US" sz="2000" b="1" dirty="0">
                <a:latin typeface="Roboto" panose="02000000000000000000" pitchFamily="2" charset="0"/>
                <a:ea typeface="Roboto" panose="02000000000000000000" pitchFamily="2" charset="0"/>
              </a:rPr>
              <a:t>just a short demonstration </a:t>
            </a:r>
            <a:r>
              <a:rPr lang="en-US" sz="2000" dirty="0">
                <a:latin typeface="Roboto" panose="02000000000000000000" pitchFamily="2" charset="0"/>
                <a:ea typeface="Roboto" panose="02000000000000000000" pitchFamily="2" charset="0"/>
              </a:rPr>
              <a:t>of what can be done (and how easily) in R Tidyverse, </a:t>
            </a:r>
          </a:p>
          <a:p>
            <a:pPr marL="0" indent="0" algn="ctr">
              <a:buNone/>
            </a:pPr>
            <a:r>
              <a:rPr lang="en-US" sz="2000" dirty="0">
                <a:latin typeface="Roboto" panose="02000000000000000000" pitchFamily="2" charset="0"/>
                <a:ea typeface="Roboto" panose="02000000000000000000" pitchFamily="2" charset="0"/>
              </a:rPr>
              <a:t>BUT there’s so much more out there!</a:t>
            </a:r>
          </a:p>
          <a:p>
            <a:pPr marL="0" indent="0">
              <a:buNone/>
            </a:pPr>
            <a:endParaRPr lang="en-US" sz="2000" dirty="0">
              <a:latin typeface="Roboto" panose="02000000000000000000" pitchFamily="2" charset="0"/>
              <a:ea typeface="Roboto" panose="02000000000000000000" pitchFamily="2" charset="0"/>
            </a:endParaRPr>
          </a:p>
          <a:p>
            <a:pPr marL="0" indent="0">
              <a:buNone/>
            </a:pPr>
            <a:r>
              <a:rPr lang="en-US" sz="2000" dirty="0">
                <a:latin typeface="Roboto" panose="02000000000000000000" pitchFamily="2" charset="0"/>
                <a:ea typeface="Roboto" panose="02000000000000000000" pitchFamily="2" charset="0"/>
              </a:rPr>
              <a:t>Recommend:</a:t>
            </a:r>
          </a:p>
          <a:p>
            <a:r>
              <a:rPr lang="en-US" sz="2000" u="sng" dirty="0">
                <a:latin typeface="Roboto" panose="02000000000000000000" pitchFamily="2" charset="0"/>
                <a:ea typeface="Roboto" panose="02000000000000000000" pitchFamily="2" charset="0"/>
              </a:rPr>
              <a:t>Today</a:t>
            </a:r>
            <a:r>
              <a:rPr lang="en-US" sz="2000" dirty="0">
                <a:latin typeface="Roboto" panose="02000000000000000000" pitchFamily="2" charset="0"/>
                <a:ea typeface="Roboto" panose="02000000000000000000" pitchFamily="2" charset="0"/>
              </a:rPr>
              <a:t>: </a:t>
            </a:r>
            <a:r>
              <a:rPr lang="en-US" sz="2000" b="1" dirty="0">
                <a:latin typeface="Roboto" panose="02000000000000000000" pitchFamily="2" charset="0"/>
                <a:ea typeface="Roboto" panose="02000000000000000000" pitchFamily="2" charset="0"/>
              </a:rPr>
              <a:t>ask</a:t>
            </a:r>
            <a:r>
              <a:rPr lang="en-US" sz="2000" dirty="0">
                <a:latin typeface="Roboto" panose="02000000000000000000" pitchFamily="2" charset="0"/>
                <a:ea typeface="Roboto" panose="02000000000000000000" pitchFamily="2" charset="0"/>
              </a:rPr>
              <a:t> me/us about specific tasks/operations that you’d like to learn to execute in R</a:t>
            </a:r>
          </a:p>
          <a:p>
            <a:r>
              <a:rPr lang="en-US" sz="2000" u="sng" dirty="0">
                <a:latin typeface="Roboto" panose="02000000000000000000" pitchFamily="2" charset="0"/>
                <a:ea typeface="Roboto" panose="02000000000000000000" pitchFamily="2" charset="0"/>
              </a:rPr>
              <a:t>Any time</a:t>
            </a:r>
            <a:r>
              <a:rPr lang="en-US" sz="2000" dirty="0">
                <a:latin typeface="Roboto" panose="02000000000000000000" pitchFamily="2" charset="0"/>
                <a:ea typeface="Roboto" panose="02000000000000000000" pitchFamily="2" charset="0"/>
              </a:rPr>
              <a:t>: Check out the package </a:t>
            </a:r>
            <a:r>
              <a:rPr lang="en-US" sz="2000" b="1" dirty="0">
                <a:latin typeface="Roboto" panose="02000000000000000000" pitchFamily="2" charset="0"/>
                <a:ea typeface="Roboto" panose="02000000000000000000" pitchFamily="2" charset="0"/>
              </a:rPr>
              <a:t>cheat sheets </a:t>
            </a:r>
            <a:r>
              <a:rPr lang="en-US" sz="2000" dirty="0">
                <a:latin typeface="Roboto" panose="02000000000000000000" pitchFamily="2" charset="0"/>
                <a:ea typeface="Roboto" panose="02000000000000000000" pitchFamily="2" charset="0"/>
              </a:rPr>
              <a:t>for inspiration (I used them a lot!)</a:t>
            </a:r>
          </a:p>
          <a:p>
            <a:pPr marL="457200" lvl="1" indent="0">
              <a:buNone/>
            </a:pPr>
            <a:r>
              <a:rPr lang="en-US" sz="1600" dirty="0">
                <a:latin typeface="Roboto" panose="02000000000000000000" pitchFamily="2" charset="0"/>
                <a:ea typeface="Roboto" panose="02000000000000000000" pitchFamily="2" charset="0"/>
              </a:rPr>
              <a:t> https://posit.co/resources/cheatsheets/?type=posit-cheatsheets&amp;_page=2/</a:t>
            </a:r>
          </a:p>
        </p:txBody>
      </p:sp>
      <p:pic>
        <p:nvPicPr>
          <p:cNvPr id="15362" name="Picture 2" descr="Introduction to Tidyverse : readr, tibbles, tidyr &amp; dplyr | by Brian Ward |  Medium">
            <a:extLst>
              <a:ext uri="{FF2B5EF4-FFF2-40B4-BE49-F238E27FC236}">
                <a16:creationId xmlns:a16="http://schemas.microsoft.com/office/drawing/2014/main" id="{3F0DB1CF-68B8-44C3-7F3C-B7581638F5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0127" y="4754396"/>
            <a:ext cx="1848615" cy="1422567"/>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Cheatsheets - RStudio | Data visualization, Data science, Cheat sheets">
            <a:extLst>
              <a:ext uri="{FF2B5EF4-FFF2-40B4-BE49-F238E27FC236}">
                <a16:creationId xmlns:a16="http://schemas.microsoft.com/office/drawing/2014/main" id="{1D860375-21CF-2551-21F3-6A00383F8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5684" y="4751387"/>
            <a:ext cx="1848615" cy="142805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Neal D. Goldstein, PhD, MBI - Cheat sheets for the epidemiologist using R">
            <a:extLst>
              <a:ext uri="{FF2B5EF4-FFF2-40B4-BE49-F238E27FC236}">
                <a16:creationId xmlns:a16="http://schemas.microsoft.com/office/drawing/2014/main" id="{18144B72-3AA4-3688-F6C2-5DEF1B6A2B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8923" y="4610331"/>
            <a:ext cx="1848615" cy="1428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249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4"/>
          <a:srcRect t="7019" r="15028"/>
          <a:stretch/>
        </p:blipFill>
        <p:spPr>
          <a:xfrm>
            <a:off x="9847220" y="3152926"/>
            <a:ext cx="1670592" cy="1157831"/>
          </a:xfrm>
          <a:prstGeom prst="rect">
            <a:avLst/>
          </a:prstGeom>
        </p:spPr>
      </p:pic>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D5BD454E-5C3A-4FE7-AE3B-9654A1B30F55}"/>
              </a:ext>
            </a:extLst>
          </p:cNvPr>
          <p:cNvSpPr txBox="1"/>
          <p:nvPr/>
        </p:nvSpPr>
        <p:spPr>
          <a:xfrm>
            <a:off x="6285346" y="2749853"/>
            <a:ext cx="736099" cy="369332"/>
          </a:xfrm>
          <a:prstGeom prst="rect">
            <a:avLst/>
          </a:prstGeom>
          <a:noFill/>
        </p:spPr>
        <p:txBody>
          <a:bodyPr wrap="none" rtlCol="0">
            <a:spAutoFit/>
          </a:bodyPr>
          <a:lstStyle/>
          <a:p>
            <a:pPr algn="ctr"/>
            <a:r>
              <a:rPr lang="en-US" b="1" u="sng" dirty="0">
                <a:latin typeface="JetBrains Mono" panose="02000009000000000000" pitchFamily="49" charset="0"/>
                <a:cs typeface="JetBrains Mono" panose="02000009000000000000" pitchFamily="49" charset="0"/>
              </a:rPr>
              <a:t>Data</a:t>
            </a:r>
          </a:p>
        </p:txBody>
      </p:sp>
      <p:sp>
        <p:nvSpPr>
          <p:cNvPr id="12" name="TextBox 11">
            <a:extLst>
              <a:ext uri="{FF2B5EF4-FFF2-40B4-BE49-F238E27FC236}">
                <a16:creationId xmlns:a16="http://schemas.microsoft.com/office/drawing/2014/main" id="{28D5D441-84AB-47E5-B08B-66603BBEF46A}"/>
              </a:ext>
            </a:extLst>
          </p:cNvPr>
          <p:cNvSpPr txBox="1"/>
          <p:nvPr/>
        </p:nvSpPr>
        <p:spPr>
          <a:xfrm>
            <a:off x="1317324" y="2478065"/>
            <a:ext cx="6097978" cy="369332"/>
          </a:xfrm>
          <a:prstGeom prst="rect">
            <a:avLst/>
          </a:prstGeom>
          <a:noFill/>
        </p:spPr>
        <p:txBody>
          <a:bodyPr wrap="square">
            <a:spAutoFit/>
          </a:bodyPr>
          <a:lstStyle/>
          <a:p>
            <a:pPr marL="0" indent="0">
              <a:buNone/>
            </a:pPr>
            <a:r>
              <a:rPr lang="en-US" sz="1800" dirty="0">
                <a:latin typeface="Roboto" panose="02000000000000000000" pitchFamily="2" charset="0"/>
                <a:ea typeface="Roboto" panose="02000000000000000000" pitchFamily="2" charset="0"/>
              </a:rPr>
              <a:t>But there’s also that other part …</a:t>
            </a:r>
          </a:p>
        </p:txBody>
      </p:sp>
      <p:sp>
        <p:nvSpPr>
          <p:cNvPr id="4" name="Title 1">
            <a:extLst>
              <a:ext uri="{FF2B5EF4-FFF2-40B4-BE49-F238E27FC236}">
                <a16:creationId xmlns:a16="http://schemas.microsoft.com/office/drawing/2014/main" id="{43E46AE4-8300-A1B6-A3FB-98DD720A225B}"/>
              </a:ext>
            </a:extLst>
          </p:cNvPr>
          <p:cNvSpPr txBox="1">
            <a:spLocks/>
          </p:cNvSpPr>
          <p:nvPr/>
        </p:nvSpPr>
        <p:spPr>
          <a:xfrm>
            <a:off x="990600" y="517525"/>
            <a:ext cx="10515600" cy="13255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1F63B6"/>
                </a:solidFill>
                <a:latin typeface="Franklin Gothic Demi Cond" panose="020B0706030402020204" pitchFamily="34" charset="0"/>
                <a:ea typeface="Roboto" panose="02000000000000000000" pitchFamily="2" charset="0"/>
                <a:cs typeface="JetBrains Mono Thin" panose="02000009000000000000" pitchFamily="49" charset="0"/>
              </a:rPr>
              <a:t>R is for “Reproducible”</a:t>
            </a:r>
          </a:p>
        </p:txBody>
      </p:sp>
      <p:sp>
        <p:nvSpPr>
          <p:cNvPr id="6" name="TextBox 5">
            <a:extLst>
              <a:ext uri="{FF2B5EF4-FFF2-40B4-BE49-F238E27FC236}">
                <a16:creationId xmlns:a16="http://schemas.microsoft.com/office/drawing/2014/main" id="{DE6898E0-897E-ECDC-FE20-4D417512EE66}"/>
              </a:ext>
            </a:extLst>
          </p:cNvPr>
          <p:cNvSpPr txBox="1"/>
          <p:nvPr/>
        </p:nvSpPr>
        <p:spPr>
          <a:xfrm>
            <a:off x="9418388" y="2713059"/>
            <a:ext cx="2528256" cy="369332"/>
          </a:xfrm>
          <a:prstGeom prst="rect">
            <a:avLst/>
          </a:prstGeom>
          <a:noFill/>
        </p:spPr>
        <p:txBody>
          <a:bodyPr wrap="none" rtlCol="0">
            <a:spAutoFit/>
          </a:bodyPr>
          <a:lstStyle/>
          <a:p>
            <a:pPr algn="ctr"/>
            <a:r>
              <a:rPr lang="en-US" b="1" u="sng" dirty="0">
                <a:latin typeface="JetBrains Mono" panose="02000009000000000000" pitchFamily="49" charset="0"/>
                <a:cs typeface="JetBrains Mono" panose="02000009000000000000" pitchFamily="49" charset="0"/>
              </a:rPr>
              <a:t>Published results</a:t>
            </a:r>
          </a:p>
        </p:txBody>
      </p:sp>
      <p:sp>
        <p:nvSpPr>
          <p:cNvPr id="8" name="TextBox 7">
            <a:extLst>
              <a:ext uri="{FF2B5EF4-FFF2-40B4-BE49-F238E27FC236}">
                <a16:creationId xmlns:a16="http://schemas.microsoft.com/office/drawing/2014/main" id="{E13A0B66-301F-94E4-272F-49AEBAA8B410}"/>
              </a:ext>
            </a:extLst>
          </p:cNvPr>
          <p:cNvSpPr txBox="1"/>
          <p:nvPr/>
        </p:nvSpPr>
        <p:spPr>
          <a:xfrm>
            <a:off x="8700083" y="4598827"/>
            <a:ext cx="1021433" cy="369332"/>
          </a:xfrm>
          <a:prstGeom prst="rect">
            <a:avLst/>
          </a:prstGeom>
          <a:noFill/>
        </p:spPr>
        <p:txBody>
          <a:bodyPr wrap="none" rtlCol="0">
            <a:spAutoFit/>
          </a:bodyPr>
          <a:lstStyle/>
          <a:p>
            <a:r>
              <a:rPr lang="en-US" dirty="0">
                <a:latin typeface="JetBrains Mono" panose="02000009000000000000" pitchFamily="49" charset="0"/>
                <a:cs typeface="JetBrains Mono" panose="02000009000000000000" pitchFamily="49" charset="0"/>
              </a:rPr>
              <a:t>script</a:t>
            </a:r>
          </a:p>
        </p:txBody>
      </p:sp>
      <p:sp>
        <p:nvSpPr>
          <p:cNvPr id="9" name="Rectangle: Rounded Corners 8">
            <a:extLst>
              <a:ext uri="{FF2B5EF4-FFF2-40B4-BE49-F238E27FC236}">
                <a16:creationId xmlns:a16="http://schemas.microsoft.com/office/drawing/2014/main" id="{23FE2EF5-5EFA-4DA8-7849-478ACD504DB7}"/>
              </a:ext>
            </a:extLst>
          </p:cNvPr>
          <p:cNvSpPr/>
          <p:nvPr/>
        </p:nvSpPr>
        <p:spPr>
          <a:xfrm>
            <a:off x="8228269" y="3849566"/>
            <a:ext cx="1325681" cy="62653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JetBrains Mono" panose="02000009000000000000" pitchFamily="49" charset="0"/>
                <a:cs typeface="JetBrains Mono" panose="02000009000000000000" pitchFamily="49" charset="0"/>
              </a:rPr>
              <a:t>Data analysis</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Tree>
    <p:extLst>
      <p:ext uri="{BB962C8B-B14F-4D97-AF65-F5344CB8AC3E}">
        <p14:creationId xmlns:p14="http://schemas.microsoft.com/office/powerpoint/2010/main" val="2883681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4"/>
          <a:srcRect t="7019" r="15028"/>
          <a:stretch/>
        </p:blipFill>
        <p:spPr>
          <a:xfrm>
            <a:off x="9847220" y="3152926"/>
            <a:ext cx="1670592" cy="1157831"/>
          </a:xfrm>
          <a:prstGeom prst="rect">
            <a:avLst/>
          </a:prstGeom>
        </p:spPr>
      </p:pic>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9F38F221-7F0B-4D6C-A90B-62487CF6D58B}"/>
              </a:ext>
            </a:extLst>
          </p:cNvPr>
          <p:cNvSpPr txBox="1"/>
          <p:nvPr/>
        </p:nvSpPr>
        <p:spPr>
          <a:xfrm>
            <a:off x="5527124" y="2121536"/>
            <a:ext cx="2252541" cy="646331"/>
          </a:xfrm>
          <a:prstGeom prst="rect">
            <a:avLst/>
          </a:prstGeom>
          <a:noFill/>
        </p:spPr>
        <p:txBody>
          <a:bodyPr wrap="none" rtlCol="0">
            <a:spAutoFit/>
          </a:bodyPr>
          <a:lstStyle/>
          <a:p>
            <a:pPr algn="ctr"/>
            <a:r>
              <a:rPr lang="en-US" b="1" u="sng" dirty="0">
                <a:latin typeface="JetBrains Mono" panose="02000009000000000000" pitchFamily="49" charset="0"/>
                <a:cs typeface="JetBrains Mono" panose="02000009000000000000" pitchFamily="49" charset="0"/>
              </a:rPr>
              <a:t>Cleaned data</a:t>
            </a:r>
          </a:p>
          <a:p>
            <a:pPr algn="ctr"/>
            <a:r>
              <a:rPr lang="en-US" u="sng" dirty="0">
                <a:latin typeface="JetBrains Mono" panose="02000009000000000000" pitchFamily="49" charset="0"/>
                <a:cs typeface="JetBrains Mono" panose="02000009000000000000" pitchFamily="49" charset="0"/>
              </a:rPr>
              <a:t>ready for stats</a:t>
            </a:r>
          </a:p>
        </p:txBody>
      </p:sp>
      <p:sp>
        <p:nvSpPr>
          <p:cNvPr id="34" name="TextBox 33">
            <a:extLst>
              <a:ext uri="{FF2B5EF4-FFF2-40B4-BE49-F238E27FC236}">
                <a16:creationId xmlns:a16="http://schemas.microsoft.com/office/drawing/2014/main" id="{D5BD454E-5C3A-4FE7-AE3B-9654A1B30F55}"/>
              </a:ext>
            </a:extLst>
          </p:cNvPr>
          <p:cNvSpPr txBox="1"/>
          <p:nvPr/>
        </p:nvSpPr>
        <p:spPr>
          <a:xfrm>
            <a:off x="6285346" y="2749853"/>
            <a:ext cx="736099" cy="369332"/>
          </a:xfrm>
          <a:prstGeom prst="rect">
            <a:avLst/>
          </a:prstGeom>
          <a:noFill/>
        </p:spPr>
        <p:txBody>
          <a:bodyPr wrap="none" rtlCol="0">
            <a:spAutoFit/>
          </a:bodyPr>
          <a:lstStyle/>
          <a:p>
            <a:pPr algn="ctr"/>
            <a:r>
              <a:rPr lang="en-US" b="1" u="sng" strike="sngStrike" dirty="0">
                <a:latin typeface="JetBrains Mono" panose="02000009000000000000" pitchFamily="49" charset="0"/>
                <a:cs typeface="JetBrains Mono" panose="02000009000000000000" pitchFamily="49" charset="0"/>
              </a:rPr>
              <a:t>Data</a:t>
            </a:r>
          </a:p>
        </p:txBody>
      </p:sp>
      <p:sp>
        <p:nvSpPr>
          <p:cNvPr id="12" name="TextBox 11">
            <a:extLst>
              <a:ext uri="{FF2B5EF4-FFF2-40B4-BE49-F238E27FC236}">
                <a16:creationId xmlns:a16="http://schemas.microsoft.com/office/drawing/2014/main" id="{28D5D441-84AB-47E5-B08B-66603BBEF46A}"/>
              </a:ext>
            </a:extLst>
          </p:cNvPr>
          <p:cNvSpPr txBox="1"/>
          <p:nvPr/>
        </p:nvSpPr>
        <p:spPr>
          <a:xfrm>
            <a:off x="1317324" y="2478065"/>
            <a:ext cx="6097978" cy="369332"/>
          </a:xfrm>
          <a:prstGeom prst="rect">
            <a:avLst/>
          </a:prstGeom>
          <a:noFill/>
        </p:spPr>
        <p:txBody>
          <a:bodyPr wrap="square">
            <a:spAutoFit/>
          </a:bodyPr>
          <a:lstStyle/>
          <a:p>
            <a:pPr marL="0" indent="0">
              <a:buNone/>
            </a:pPr>
            <a:r>
              <a:rPr lang="en-US" sz="1800" dirty="0">
                <a:latin typeface="Roboto" panose="02000000000000000000" pitchFamily="2" charset="0"/>
                <a:ea typeface="Roboto" panose="02000000000000000000" pitchFamily="2" charset="0"/>
              </a:rPr>
              <a:t>But there’s also that other part …</a:t>
            </a:r>
          </a:p>
        </p:txBody>
      </p:sp>
      <p:sp>
        <p:nvSpPr>
          <p:cNvPr id="4" name="Title 1">
            <a:extLst>
              <a:ext uri="{FF2B5EF4-FFF2-40B4-BE49-F238E27FC236}">
                <a16:creationId xmlns:a16="http://schemas.microsoft.com/office/drawing/2014/main" id="{43E46AE4-8300-A1B6-A3FB-98DD720A225B}"/>
              </a:ext>
            </a:extLst>
          </p:cNvPr>
          <p:cNvSpPr txBox="1">
            <a:spLocks/>
          </p:cNvSpPr>
          <p:nvPr/>
        </p:nvSpPr>
        <p:spPr>
          <a:xfrm>
            <a:off x="990600" y="517525"/>
            <a:ext cx="10515600" cy="13255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1F63B6"/>
                </a:solidFill>
                <a:latin typeface="Franklin Gothic Demi Cond" panose="020B0706030402020204" pitchFamily="34" charset="0"/>
                <a:ea typeface="Roboto" panose="02000000000000000000" pitchFamily="2" charset="0"/>
                <a:cs typeface="JetBrains Mono Thin" panose="02000009000000000000" pitchFamily="49" charset="0"/>
              </a:rPr>
              <a:t>R is for “Reproducible”</a:t>
            </a:r>
          </a:p>
        </p:txBody>
      </p:sp>
      <p:sp>
        <p:nvSpPr>
          <p:cNvPr id="6" name="TextBox 5">
            <a:extLst>
              <a:ext uri="{FF2B5EF4-FFF2-40B4-BE49-F238E27FC236}">
                <a16:creationId xmlns:a16="http://schemas.microsoft.com/office/drawing/2014/main" id="{DE6898E0-897E-ECDC-FE20-4D417512EE66}"/>
              </a:ext>
            </a:extLst>
          </p:cNvPr>
          <p:cNvSpPr txBox="1"/>
          <p:nvPr/>
        </p:nvSpPr>
        <p:spPr>
          <a:xfrm>
            <a:off x="9418388" y="2713059"/>
            <a:ext cx="2528256" cy="369332"/>
          </a:xfrm>
          <a:prstGeom prst="rect">
            <a:avLst/>
          </a:prstGeom>
          <a:noFill/>
        </p:spPr>
        <p:txBody>
          <a:bodyPr wrap="none" rtlCol="0">
            <a:spAutoFit/>
          </a:bodyPr>
          <a:lstStyle/>
          <a:p>
            <a:pPr algn="ctr"/>
            <a:r>
              <a:rPr lang="en-US" b="1" u="sng" dirty="0">
                <a:latin typeface="JetBrains Mono" panose="02000009000000000000" pitchFamily="49" charset="0"/>
                <a:cs typeface="JetBrains Mono" panose="02000009000000000000" pitchFamily="49" charset="0"/>
              </a:rPr>
              <a:t>Published results</a:t>
            </a:r>
          </a:p>
        </p:txBody>
      </p:sp>
      <p:sp>
        <p:nvSpPr>
          <p:cNvPr id="8" name="TextBox 7">
            <a:extLst>
              <a:ext uri="{FF2B5EF4-FFF2-40B4-BE49-F238E27FC236}">
                <a16:creationId xmlns:a16="http://schemas.microsoft.com/office/drawing/2014/main" id="{E13A0B66-301F-94E4-272F-49AEBAA8B410}"/>
              </a:ext>
            </a:extLst>
          </p:cNvPr>
          <p:cNvSpPr txBox="1"/>
          <p:nvPr/>
        </p:nvSpPr>
        <p:spPr>
          <a:xfrm>
            <a:off x="8700083" y="4598827"/>
            <a:ext cx="1021433" cy="369332"/>
          </a:xfrm>
          <a:prstGeom prst="rect">
            <a:avLst/>
          </a:prstGeom>
          <a:noFill/>
        </p:spPr>
        <p:txBody>
          <a:bodyPr wrap="none" rtlCol="0">
            <a:spAutoFit/>
          </a:bodyPr>
          <a:lstStyle/>
          <a:p>
            <a:r>
              <a:rPr lang="en-US" dirty="0">
                <a:latin typeface="JetBrains Mono" panose="02000009000000000000" pitchFamily="49" charset="0"/>
                <a:cs typeface="JetBrains Mono" panose="02000009000000000000" pitchFamily="49" charset="0"/>
              </a:rPr>
              <a:t>script</a:t>
            </a:r>
          </a:p>
        </p:txBody>
      </p:sp>
      <p:sp>
        <p:nvSpPr>
          <p:cNvPr id="9" name="Rectangle: Rounded Corners 8">
            <a:extLst>
              <a:ext uri="{FF2B5EF4-FFF2-40B4-BE49-F238E27FC236}">
                <a16:creationId xmlns:a16="http://schemas.microsoft.com/office/drawing/2014/main" id="{23FE2EF5-5EFA-4DA8-7849-478ACD504DB7}"/>
              </a:ext>
            </a:extLst>
          </p:cNvPr>
          <p:cNvSpPr/>
          <p:nvPr/>
        </p:nvSpPr>
        <p:spPr>
          <a:xfrm>
            <a:off x="8228269" y="3849566"/>
            <a:ext cx="1325681" cy="62653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JetBrains Mono" panose="02000009000000000000" pitchFamily="49" charset="0"/>
                <a:cs typeface="JetBrains Mono" panose="02000009000000000000" pitchFamily="49" charset="0"/>
              </a:rPr>
              <a:t>Data analysis</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Tree>
    <p:extLst>
      <p:ext uri="{BB962C8B-B14F-4D97-AF65-F5344CB8AC3E}">
        <p14:creationId xmlns:p14="http://schemas.microsoft.com/office/powerpoint/2010/main" val="4221938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7362E87-229D-44F0-A559-A756B7221058}"/>
              </a:ext>
            </a:extLst>
          </p:cNvPr>
          <p:cNvGrpSpPr/>
          <p:nvPr/>
        </p:nvGrpSpPr>
        <p:grpSpPr>
          <a:xfrm>
            <a:off x="462102" y="1915513"/>
            <a:ext cx="1825535" cy="1343886"/>
            <a:chOff x="296038" y="1508930"/>
            <a:chExt cx="1825535" cy="1343886"/>
          </a:xfrm>
        </p:grpSpPr>
        <p:pic>
          <p:nvPicPr>
            <p:cNvPr id="5" name="Picture 4" descr="Text, letter&#10;&#10;Description automatically generated">
              <a:extLst>
                <a:ext uri="{FF2B5EF4-FFF2-40B4-BE49-F238E27FC236}">
                  <a16:creationId xmlns:a16="http://schemas.microsoft.com/office/drawing/2014/main" id="{29E21DBA-8C93-4ECD-92C8-750DA3CBA82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388" b="70517" l="6973" r="95096">
                          <a14:foregroundMark x1="81839" y1="37328" x2="83602" y2="46034"/>
                          <a14:foregroundMark x1="83602" y1="46034" x2="89042" y2="39440"/>
                          <a14:foregroundMark x1="89042" y1="39440" x2="89962" y2="47543"/>
                          <a14:foregroundMark x1="89962" y1="47543" x2="86360" y2="54655"/>
                          <a14:foregroundMark x1="86360" y1="54655" x2="88506" y2="61767"/>
                          <a14:foregroundMark x1="88506" y1="61767" x2="84521" y2="65474"/>
                          <a14:foregroundMark x1="91954" y1="40172" x2="91111" y2="45560"/>
                          <a14:foregroundMark x1="95172" y1="53793" x2="95172" y2="53793"/>
                          <a14:foregroundMark x1="6973" y1="39267" x2="6973" y2="39267"/>
                        </a14:backgroundRemoval>
                      </a14:imgEffect>
                      <a14:imgEffect>
                        <a14:sharpenSoften amount="7000"/>
                      </a14:imgEffect>
                      <a14:imgEffect>
                        <a14:saturation sat="4000"/>
                      </a14:imgEffect>
                      <a14:imgEffect>
                        <a14:brightnessContrast contrast="23000"/>
                      </a14:imgEffect>
                    </a14:imgLayer>
                  </a14:imgProps>
                </a:ext>
                <a:ext uri="{28A0092B-C50C-407E-A947-70E740481C1C}">
                  <a14:useLocalDpi xmlns:a14="http://schemas.microsoft.com/office/drawing/2010/main" val="0"/>
                </a:ext>
              </a:extLst>
            </a:blip>
            <a:srcRect t="19775" b="23745"/>
            <a:stretch/>
          </p:blipFill>
          <p:spPr>
            <a:xfrm rot="16200000">
              <a:off x="298725" y="1532328"/>
              <a:ext cx="1317801" cy="1323175"/>
            </a:xfrm>
            <a:prstGeom prst="rect">
              <a:avLst/>
            </a:prstGeom>
          </p:spPr>
        </p:pic>
        <p:pic>
          <p:nvPicPr>
            <p:cNvPr id="6" name="Picture 5">
              <a:extLst>
                <a:ext uri="{FF2B5EF4-FFF2-40B4-BE49-F238E27FC236}">
                  <a16:creationId xmlns:a16="http://schemas.microsoft.com/office/drawing/2014/main" id="{4AAFBD91-29B7-493B-A2F9-030711A954F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5785" b="85747" l="28190" r="76207">
                          <a14:foregroundMark x1="28276" y1="26513" x2="28190" y2="28123"/>
                        </a14:backgroundRemoval>
                      </a14:imgEffect>
                      <a14:imgEffect>
                        <a14:saturation sat="0"/>
                      </a14:imgEffect>
                      <a14:imgEffect>
                        <a14:brightnessContrast contrast="16000"/>
                      </a14:imgEffect>
                    </a14:imgLayer>
                  </a14:imgProps>
                </a:ext>
              </a:extLst>
            </a:blip>
            <a:srcRect l="25970" t="20086" r="28241" b="20948"/>
            <a:stretch/>
          </p:blipFill>
          <p:spPr>
            <a:xfrm rot="11142796">
              <a:off x="1305137" y="1508930"/>
              <a:ext cx="816436" cy="591393"/>
            </a:xfrm>
            <a:prstGeom prst="rect">
              <a:avLst/>
            </a:prstGeom>
          </p:spPr>
        </p:pic>
      </p:grpSp>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8"/>
          <a:srcRect t="7019" r="15028"/>
          <a:stretch/>
        </p:blipFill>
        <p:spPr>
          <a:xfrm>
            <a:off x="9847220" y="3152926"/>
            <a:ext cx="1670592" cy="1157831"/>
          </a:xfrm>
          <a:prstGeom prst="rect">
            <a:avLst/>
          </a:prstGeom>
        </p:spPr>
      </p:pic>
      <p:pic>
        <p:nvPicPr>
          <p:cNvPr id="4" name="Picture 3">
            <a:extLst>
              <a:ext uri="{FF2B5EF4-FFF2-40B4-BE49-F238E27FC236}">
                <a16:creationId xmlns:a16="http://schemas.microsoft.com/office/drawing/2014/main" id="{003AB2E1-CA22-4D6C-8A90-91702B15A289}"/>
              </a:ext>
            </a:extLst>
          </p:cNvPr>
          <p:cNvPicPr>
            <a:picLocks noChangeAspect="1"/>
          </p:cNvPicPr>
          <p:nvPr/>
        </p:nvPicPr>
        <p:blipFill>
          <a:blip r:embed="rId9"/>
          <a:stretch>
            <a:fillRect/>
          </a:stretch>
        </p:blipFill>
        <p:spPr>
          <a:xfrm>
            <a:off x="2290692" y="4670775"/>
            <a:ext cx="568117" cy="422959"/>
          </a:xfrm>
          <a:prstGeom prst="rect">
            <a:avLst/>
          </a:prstGeom>
        </p:spPr>
      </p:pic>
      <p:pic>
        <p:nvPicPr>
          <p:cNvPr id="9" name="Picture 8">
            <a:extLst>
              <a:ext uri="{FF2B5EF4-FFF2-40B4-BE49-F238E27FC236}">
                <a16:creationId xmlns:a16="http://schemas.microsoft.com/office/drawing/2014/main" id="{289175C2-2B0B-4EBF-8550-CDAF34D9760A}"/>
              </a:ext>
            </a:extLst>
          </p:cNvPr>
          <p:cNvPicPr>
            <a:picLocks noChangeAspect="1"/>
          </p:cNvPicPr>
          <p:nvPr/>
        </p:nvPicPr>
        <p:blipFill>
          <a:blip r:embed="rId10"/>
          <a:stretch>
            <a:fillRect/>
          </a:stretch>
        </p:blipFill>
        <p:spPr>
          <a:xfrm>
            <a:off x="979794" y="4311422"/>
            <a:ext cx="545226" cy="1120315"/>
          </a:xfrm>
          <a:prstGeom prst="rect">
            <a:avLst/>
          </a:prstGeom>
        </p:spPr>
      </p:pic>
      <p:pic>
        <p:nvPicPr>
          <p:cNvPr id="10" name="Picture 9">
            <a:extLst>
              <a:ext uri="{FF2B5EF4-FFF2-40B4-BE49-F238E27FC236}">
                <a16:creationId xmlns:a16="http://schemas.microsoft.com/office/drawing/2014/main" id="{95F1DA75-63EE-4DE6-99D6-A2BC35DA8021}"/>
              </a:ext>
            </a:extLst>
          </p:cNvPr>
          <p:cNvPicPr>
            <a:picLocks noChangeAspect="1"/>
          </p:cNvPicPr>
          <p:nvPr/>
        </p:nvPicPr>
        <p:blipFill>
          <a:blip r:embed="rId11"/>
          <a:stretch>
            <a:fillRect/>
          </a:stretch>
        </p:blipFill>
        <p:spPr>
          <a:xfrm>
            <a:off x="1609651" y="4547065"/>
            <a:ext cx="545225" cy="1093339"/>
          </a:xfrm>
          <a:prstGeom prst="rect">
            <a:avLst/>
          </a:prstGeom>
        </p:spPr>
      </p:pic>
      <p:cxnSp>
        <p:nvCxnSpPr>
          <p:cNvPr id="13" name="Straight Arrow Connector 12">
            <a:extLst>
              <a:ext uri="{FF2B5EF4-FFF2-40B4-BE49-F238E27FC236}">
                <a16:creationId xmlns:a16="http://schemas.microsoft.com/office/drawing/2014/main" id="{3BD4DBBA-FC01-4C66-8FAF-4A032B068B1B}"/>
              </a:ext>
            </a:extLst>
          </p:cNvPr>
          <p:cNvCxnSpPr/>
          <p:nvPr/>
        </p:nvCxnSpPr>
        <p:spPr>
          <a:xfrm>
            <a:off x="1980491" y="3096237"/>
            <a:ext cx="0" cy="130903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78F336CE-BBC1-4EC2-937F-B6F0F7BF9CA5}"/>
              </a:ext>
            </a:extLst>
          </p:cNvPr>
          <p:cNvPicPr>
            <a:picLocks noChangeAspect="1"/>
          </p:cNvPicPr>
          <p:nvPr/>
        </p:nvPicPr>
        <p:blipFill>
          <a:blip r:embed="rId12"/>
          <a:stretch>
            <a:fillRect/>
          </a:stretch>
        </p:blipFill>
        <p:spPr>
          <a:xfrm>
            <a:off x="3154211" y="1990995"/>
            <a:ext cx="1283444" cy="577403"/>
          </a:xfrm>
          <a:prstGeom prst="rect">
            <a:avLst/>
          </a:prstGeom>
        </p:spPr>
      </p:pic>
      <p:pic>
        <p:nvPicPr>
          <p:cNvPr id="23" name="Graphic 22" descr="Add with solid fill">
            <a:extLst>
              <a:ext uri="{FF2B5EF4-FFF2-40B4-BE49-F238E27FC236}">
                <a16:creationId xmlns:a16="http://schemas.microsoft.com/office/drawing/2014/main" id="{52C3F3BB-56D0-4639-A1E9-A0ADE3087A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49424" y="2232872"/>
            <a:ext cx="254918" cy="254918"/>
          </a:xfrm>
          <a:prstGeom prst="rect">
            <a:avLst/>
          </a:prstGeom>
        </p:spPr>
      </p:pic>
      <p:sp>
        <p:nvSpPr>
          <p:cNvPr id="24" name="TextBox 23">
            <a:extLst>
              <a:ext uri="{FF2B5EF4-FFF2-40B4-BE49-F238E27FC236}">
                <a16:creationId xmlns:a16="http://schemas.microsoft.com/office/drawing/2014/main" id="{2B923685-0130-49D2-979F-55EF731E9B21}"/>
              </a:ext>
            </a:extLst>
          </p:cNvPr>
          <p:cNvSpPr txBox="1"/>
          <p:nvPr/>
        </p:nvSpPr>
        <p:spPr>
          <a:xfrm>
            <a:off x="5518125" y="2487790"/>
            <a:ext cx="2252541" cy="646331"/>
          </a:xfrm>
          <a:prstGeom prst="rect">
            <a:avLst/>
          </a:prstGeom>
          <a:noFill/>
        </p:spPr>
        <p:txBody>
          <a:bodyPr wrap="none" rtlCol="0">
            <a:spAutoFit/>
          </a:bodyPr>
          <a:lstStyle/>
          <a:p>
            <a:pPr algn="ctr"/>
            <a:r>
              <a:rPr lang="en-US" b="1" u="sng" dirty="0">
                <a:latin typeface="JetBrains Mono" panose="02000009000000000000" pitchFamily="49" charset="0"/>
                <a:cs typeface="JetBrains Mono" panose="02000009000000000000" pitchFamily="49" charset="0"/>
              </a:rPr>
              <a:t>Cleaned data</a:t>
            </a:r>
          </a:p>
          <a:p>
            <a:pPr algn="ctr"/>
            <a:r>
              <a:rPr lang="en-US" u="sng" dirty="0">
                <a:latin typeface="JetBrains Mono" panose="02000009000000000000" pitchFamily="49" charset="0"/>
                <a:cs typeface="JetBrains Mono" panose="02000009000000000000" pitchFamily="49" charset="0"/>
              </a:rPr>
              <a:t>ready for stats</a:t>
            </a:r>
          </a:p>
        </p:txBody>
      </p:sp>
      <p:sp>
        <p:nvSpPr>
          <p:cNvPr id="25" name="TextBox 24">
            <a:extLst>
              <a:ext uri="{FF2B5EF4-FFF2-40B4-BE49-F238E27FC236}">
                <a16:creationId xmlns:a16="http://schemas.microsoft.com/office/drawing/2014/main" id="{29EF25C8-D85B-4282-942D-21ECB6F9B523}"/>
              </a:ext>
            </a:extLst>
          </p:cNvPr>
          <p:cNvSpPr txBox="1"/>
          <p:nvPr/>
        </p:nvSpPr>
        <p:spPr>
          <a:xfrm>
            <a:off x="9418388" y="2713059"/>
            <a:ext cx="2528256" cy="369332"/>
          </a:xfrm>
          <a:prstGeom prst="rect">
            <a:avLst/>
          </a:prstGeom>
          <a:noFill/>
        </p:spPr>
        <p:txBody>
          <a:bodyPr wrap="none" rtlCol="0">
            <a:spAutoFit/>
          </a:bodyPr>
          <a:lstStyle/>
          <a:p>
            <a:pPr algn="ctr"/>
            <a:r>
              <a:rPr lang="en-US" b="1" u="sng" dirty="0">
                <a:latin typeface="JetBrains Mono" panose="02000009000000000000" pitchFamily="49" charset="0"/>
                <a:cs typeface="JetBrains Mono" panose="02000009000000000000" pitchFamily="49" charset="0"/>
              </a:rPr>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E591E0C-E53D-41B7-A3E4-F2ACF5D72C6C}"/>
              </a:ext>
            </a:extLst>
          </p:cNvPr>
          <p:cNvCxnSpPr>
            <a:cxnSpLocks/>
          </p:cNvCxnSpPr>
          <p:nvPr/>
        </p:nvCxnSpPr>
        <p:spPr>
          <a:xfrm>
            <a:off x="3995303" y="2982011"/>
            <a:ext cx="1226326" cy="48063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9C9BA7F-0AC3-44F1-ADD5-69C46A5CEB06}"/>
              </a:ext>
            </a:extLst>
          </p:cNvPr>
          <p:cNvCxnSpPr>
            <a:cxnSpLocks/>
          </p:cNvCxnSpPr>
          <p:nvPr/>
        </p:nvCxnSpPr>
        <p:spPr>
          <a:xfrm flipV="1">
            <a:off x="3155435" y="3970960"/>
            <a:ext cx="2138460" cy="88245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1021433" cy="369332"/>
          </a:xfrm>
          <a:prstGeom prst="rect">
            <a:avLst/>
          </a:prstGeom>
          <a:noFill/>
        </p:spPr>
        <p:txBody>
          <a:bodyPr wrap="none" rtlCol="0">
            <a:spAutoFit/>
          </a:bodyPr>
          <a:lstStyle/>
          <a:p>
            <a:r>
              <a:rPr lang="en-US" dirty="0">
                <a:latin typeface="JetBrains Mono" panose="02000009000000000000" pitchFamily="49" charset="0"/>
                <a:cs typeface="JetBrains Mono" panose="02000009000000000000" pitchFamily="49" charset="0"/>
              </a:rPr>
              <a:t>script</a:t>
            </a:r>
          </a:p>
        </p:txBody>
      </p:sp>
      <p:sp>
        <p:nvSpPr>
          <p:cNvPr id="8" name="Title 1">
            <a:extLst>
              <a:ext uri="{FF2B5EF4-FFF2-40B4-BE49-F238E27FC236}">
                <a16:creationId xmlns:a16="http://schemas.microsoft.com/office/drawing/2014/main" id="{24ADFC56-9EAB-C87E-C7AC-7F0D00CECBCF}"/>
              </a:ext>
            </a:extLst>
          </p:cNvPr>
          <p:cNvSpPr txBox="1">
            <a:spLocks/>
          </p:cNvSpPr>
          <p:nvPr/>
        </p:nvSpPr>
        <p:spPr>
          <a:xfrm>
            <a:off x="990600" y="517525"/>
            <a:ext cx="10515600" cy="13255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1F63B6"/>
                </a:solidFill>
                <a:latin typeface="Franklin Gothic Demi Cond" panose="020B0706030402020204" pitchFamily="34" charset="0"/>
                <a:ea typeface="Roboto" panose="02000000000000000000" pitchFamily="2" charset="0"/>
                <a:cs typeface="JetBrains Mono Thin" panose="02000009000000000000" pitchFamily="49" charset="0"/>
              </a:rPr>
              <a:t>R is for “Reproducible”</a:t>
            </a:r>
          </a:p>
        </p:txBody>
      </p:sp>
      <p:sp>
        <p:nvSpPr>
          <p:cNvPr id="11" name="Rectangle: Rounded Corners 10">
            <a:extLst>
              <a:ext uri="{FF2B5EF4-FFF2-40B4-BE49-F238E27FC236}">
                <a16:creationId xmlns:a16="http://schemas.microsoft.com/office/drawing/2014/main" id="{E4E75C16-193A-90FD-075F-A7E0218BF0F8}"/>
              </a:ext>
            </a:extLst>
          </p:cNvPr>
          <p:cNvSpPr/>
          <p:nvPr/>
        </p:nvSpPr>
        <p:spPr>
          <a:xfrm>
            <a:off x="8228269" y="3849566"/>
            <a:ext cx="1325681" cy="62653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JetBrains Mono" panose="02000009000000000000" pitchFamily="49" charset="0"/>
                <a:cs typeface="JetBrains Mono" panose="02000009000000000000" pitchFamily="49" charset="0"/>
              </a:rPr>
              <a:t>Data analysis</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12" name="TextBox 11">
            <a:extLst>
              <a:ext uri="{FF2B5EF4-FFF2-40B4-BE49-F238E27FC236}">
                <a16:creationId xmlns:a16="http://schemas.microsoft.com/office/drawing/2014/main" id="{FE070E71-E82A-EC28-9150-8D018EC52C8E}"/>
              </a:ext>
            </a:extLst>
          </p:cNvPr>
          <p:cNvSpPr txBox="1"/>
          <p:nvPr/>
        </p:nvSpPr>
        <p:spPr>
          <a:xfrm>
            <a:off x="1928915" y="3891907"/>
            <a:ext cx="1418978" cy="338554"/>
          </a:xfrm>
          <a:prstGeom prst="rect">
            <a:avLst/>
          </a:prstGeom>
          <a:noFill/>
        </p:spPr>
        <p:txBody>
          <a:bodyPr wrap="none" rtlCol="0">
            <a:spAutoFit/>
          </a:bodyPr>
          <a:lstStyle/>
          <a:p>
            <a:r>
              <a:rPr lang="en-US" sz="1600" dirty="0">
                <a:latin typeface="JetBrains Mono" panose="02000009000000000000" pitchFamily="49" charset="0"/>
                <a:cs typeface="JetBrains Mono" panose="02000009000000000000" pitchFamily="49" charset="0"/>
              </a:rPr>
              <a:t>digitalize</a:t>
            </a:r>
          </a:p>
        </p:txBody>
      </p:sp>
      <p:sp>
        <p:nvSpPr>
          <p:cNvPr id="18" name="TextBox 17">
            <a:extLst>
              <a:ext uri="{FF2B5EF4-FFF2-40B4-BE49-F238E27FC236}">
                <a16:creationId xmlns:a16="http://schemas.microsoft.com/office/drawing/2014/main" id="{78315AAF-5AC5-824F-B310-7AB37B4B4EBE}"/>
              </a:ext>
            </a:extLst>
          </p:cNvPr>
          <p:cNvSpPr txBox="1"/>
          <p:nvPr/>
        </p:nvSpPr>
        <p:spPr>
          <a:xfrm>
            <a:off x="1851297" y="1410907"/>
            <a:ext cx="1789272" cy="338554"/>
          </a:xfrm>
          <a:prstGeom prst="rect">
            <a:avLst/>
          </a:prstGeom>
          <a:noFill/>
        </p:spPr>
        <p:txBody>
          <a:bodyPr wrap="none" rtlCol="0">
            <a:spAutoFit/>
          </a:bodyPr>
          <a:lstStyle/>
          <a:p>
            <a:pPr algn="ctr"/>
            <a:r>
              <a:rPr lang="en-US" sz="1600" b="1" u="sng" dirty="0">
                <a:latin typeface="JetBrains Mono" panose="02000009000000000000" pitchFamily="49" charset="0"/>
                <a:cs typeface="JetBrains Mono" panose="02000009000000000000" pitchFamily="49" charset="0"/>
              </a:rPr>
              <a:t>Original data</a:t>
            </a:r>
          </a:p>
        </p:txBody>
      </p:sp>
      <p:sp>
        <p:nvSpPr>
          <p:cNvPr id="20" name="TextBox 19">
            <a:extLst>
              <a:ext uri="{FF2B5EF4-FFF2-40B4-BE49-F238E27FC236}">
                <a16:creationId xmlns:a16="http://schemas.microsoft.com/office/drawing/2014/main" id="{087887F7-07B8-0468-AB39-E39FE062A2C4}"/>
              </a:ext>
            </a:extLst>
          </p:cNvPr>
          <p:cNvSpPr txBox="1"/>
          <p:nvPr/>
        </p:nvSpPr>
        <p:spPr>
          <a:xfrm>
            <a:off x="1433339" y="2721007"/>
            <a:ext cx="1425470" cy="338554"/>
          </a:xfrm>
          <a:prstGeom prst="rect">
            <a:avLst/>
          </a:prstGeom>
          <a:noFill/>
        </p:spPr>
        <p:txBody>
          <a:bodyPr wrap="square">
            <a:spAutoFit/>
          </a:bodyPr>
          <a:lstStyle/>
          <a:p>
            <a:r>
              <a:rPr lang="en-US" sz="1600" dirty="0">
                <a:latin typeface="JetBrains Mono" panose="02000009000000000000" pitchFamily="49" charset="0"/>
                <a:cs typeface="JetBrains Mono" panose="02000009000000000000" pitchFamily="49" charset="0"/>
              </a:rPr>
              <a:t>hand notes</a:t>
            </a:r>
          </a:p>
        </p:txBody>
      </p:sp>
      <p:sp>
        <p:nvSpPr>
          <p:cNvPr id="22" name="TextBox 21">
            <a:extLst>
              <a:ext uri="{FF2B5EF4-FFF2-40B4-BE49-F238E27FC236}">
                <a16:creationId xmlns:a16="http://schemas.microsoft.com/office/drawing/2014/main" id="{B9355588-5AFD-10B7-3A7A-8853501E5559}"/>
              </a:ext>
            </a:extLst>
          </p:cNvPr>
          <p:cNvSpPr txBox="1"/>
          <p:nvPr/>
        </p:nvSpPr>
        <p:spPr>
          <a:xfrm>
            <a:off x="2763325" y="2458218"/>
            <a:ext cx="1821576" cy="584775"/>
          </a:xfrm>
          <a:prstGeom prst="rect">
            <a:avLst/>
          </a:prstGeom>
          <a:noFill/>
        </p:spPr>
        <p:txBody>
          <a:bodyPr wrap="square">
            <a:spAutoFit/>
          </a:bodyPr>
          <a:lstStyle/>
          <a:p>
            <a:pPr algn="ctr"/>
            <a:r>
              <a:rPr lang="en-US" sz="1600" dirty="0">
                <a:latin typeface="JetBrains Mono" panose="02000009000000000000" pitchFamily="49" charset="0"/>
                <a:cs typeface="JetBrains Mono" panose="02000009000000000000" pitchFamily="49" charset="0"/>
              </a:rPr>
              <a:t>original outputs</a:t>
            </a:r>
          </a:p>
        </p:txBody>
      </p:sp>
      <p:sp>
        <p:nvSpPr>
          <p:cNvPr id="28" name="Rectangle: Rounded Corners 27">
            <a:extLst>
              <a:ext uri="{FF2B5EF4-FFF2-40B4-BE49-F238E27FC236}">
                <a16:creationId xmlns:a16="http://schemas.microsoft.com/office/drawing/2014/main" id="{DA456336-ADF6-03F7-8429-CD4000615D7E}"/>
              </a:ext>
            </a:extLst>
          </p:cNvPr>
          <p:cNvSpPr/>
          <p:nvPr/>
        </p:nvSpPr>
        <p:spPr>
          <a:xfrm>
            <a:off x="3489898" y="3385057"/>
            <a:ext cx="1351355" cy="6957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JetBrains Mono" panose="02000009000000000000" pitchFamily="49" charset="0"/>
                <a:cs typeface="JetBrains Mono" panose="02000009000000000000" pitchFamily="49" charset="0"/>
              </a:rPr>
              <a:t>Data</a:t>
            </a:r>
          </a:p>
          <a:p>
            <a:pPr algn="ctr"/>
            <a:r>
              <a:rPr lang="en-US" sz="1600" dirty="0">
                <a:solidFill>
                  <a:schemeClr val="tx1"/>
                </a:solidFill>
                <a:latin typeface="JetBrains Mono" panose="02000009000000000000" pitchFamily="49" charset="0"/>
                <a:cs typeface="JetBrains Mono" panose="02000009000000000000" pitchFamily="49" charset="0"/>
              </a:rPr>
              <a:t>wrangling</a:t>
            </a:r>
          </a:p>
        </p:txBody>
      </p:sp>
    </p:spTree>
    <p:extLst>
      <p:ext uri="{BB962C8B-B14F-4D97-AF65-F5344CB8AC3E}">
        <p14:creationId xmlns:p14="http://schemas.microsoft.com/office/powerpoint/2010/main" val="1963167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A7F45FC-A80B-43C5-84F8-80F717FC85FE}"/>
              </a:ext>
            </a:extLst>
          </p:cNvPr>
          <p:cNvGrpSpPr/>
          <p:nvPr/>
        </p:nvGrpSpPr>
        <p:grpSpPr>
          <a:xfrm>
            <a:off x="1042055" y="506828"/>
            <a:ext cx="9028375" cy="5432203"/>
            <a:chOff x="897677" y="675270"/>
            <a:chExt cx="9028375" cy="5432203"/>
          </a:xfrm>
        </p:grpSpPr>
        <p:pic>
          <p:nvPicPr>
            <p:cNvPr id="5" name="Picture 4" descr="A picture containing text, wall, indoor&#10;&#10;Description automatically generated">
              <a:extLst>
                <a:ext uri="{FF2B5EF4-FFF2-40B4-BE49-F238E27FC236}">
                  <a16:creationId xmlns:a16="http://schemas.microsoft.com/office/drawing/2014/main" id="{03E6E46D-F13F-429F-A922-BAA8BE675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677" y="1075380"/>
              <a:ext cx="4728791" cy="2127413"/>
            </a:xfrm>
            <a:prstGeom prst="rect">
              <a:avLst/>
            </a:prstGeom>
          </p:spPr>
        </p:pic>
        <p:pic>
          <p:nvPicPr>
            <p:cNvPr id="3" name="Picture 2" descr="Table&#10;&#10;Description automatically generated">
              <a:extLst>
                <a:ext uri="{FF2B5EF4-FFF2-40B4-BE49-F238E27FC236}">
                  <a16:creationId xmlns:a16="http://schemas.microsoft.com/office/drawing/2014/main" id="{4D39A61C-24B2-4D01-838B-7C01196B3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696" y="3790686"/>
              <a:ext cx="5131356" cy="2316787"/>
            </a:xfrm>
            <a:prstGeom prst="rect">
              <a:avLst/>
            </a:prstGeom>
          </p:spPr>
        </p:pic>
        <p:sp>
          <p:nvSpPr>
            <p:cNvPr id="6" name="TextBox 5">
              <a:extLst>
                <a:ext uri="{FF2B5EF4-FFF2-40B4-BE49-F238E27FC236}">
                  <a16:creationId xmlns:a16="http://schemas.microsoft.com/office/drawing/2014/main" id="{6C8F6DCA-ABB8-4DD3-AAD8-4EAB3070836B}"/>
                </a:ext>
              </a:extLst>
            </p:cNvPr>
            <p:cNvSpPr txBox="1"/>
            <p:nvPr/>
          </p:nvSpPr>
          <p:spPr>
            <a:xfrm>
              <a:off x="2247210" y="675270"/>
              <a:ext cx="2321469" cy="400110"/>
            </a:xfrm>
            <a:prstGeom prst="rect">
              <a:avLst/>
            </a:prstGeom>
            <a:noFill/>
          </p:spPr>
          <p:txBody>
            <a:bodyPr wrap="none" rtlCol="0">
              <a:spAutoFit/>
            </a:bodyPr>
            <a:lstStyle/>
            <a:p>
              <a:r>
                <a:rPr lang="en-US" sz="2000" dirty="0">
                  <a:solidFill>
                    <a:srgbClr val="C00000"/>
                  </a:solidFill>
                  <a:latin typeface="Roboto" panose="02000000000000000000" pitchFamily="2" charset="0"/>
                  <a:ea typeface="Roboto" panose="02000000000000000000" pitchFamily="2" charset="0"/>
                </a:rPr>
                <a:t>Unusable format …</a:t>
              </a:r>
            </a:p>
          </p:txBody>
        </p:sp>
        <p:pic>
          <p:nvPicPr>
            <p:cNvPr id="8" name="Graphic 7" descr="Back with solid fill">
              <a:extLst>
                <a:ext uri="{FF2B5EF4-FFF2-40B4-BE49-F238E27FC236}">
                  <a16:creationId xmlns:a16="http://schemas.microsoft.com/office/drawing/2014/main" id="{9DE27452-5302-4073-9891-0F70D1751C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308957">
              <a:off x="5394549" y="2745592"/>
              <a:ext cx="914400" cy="914400"/>
            </a:xfrm>
            <a:prstGeom prst="rect">
              <a:avLst/>
            </a:prstGeom>
          </p:spPr>
        </p:pic>
        <p:sp>
          <p:nvSpPr>
            <p:cNvPr id="9" name="TextBox 8">
              <a:extLst>
                <a:ext uri="{FF2B5EF4-FFF2-40B4-BE49-F238E27FC236}">
                  <a16:creationId xmlns:a16="http://schemas.microsoft.com/office/drawing/2014/main" id="{16DA8141-C784-4FB7-91D2-853AE98AAE22}"/>
                </a:ext>
              </a:extLst>
            </p:cNvPr>
            <p:cNvSpPr txBox="1"/>
            <p:nvPr/>
          </p:nvSpPr>
          <p:spPr>
            <a:xfrm>
              <a:off x="6345512" y="3361412"/>
              <a:ext cx="3015569" cy="400110"/>
            </a:xfrm>
            <a:prstGeom prst="rect">
              <a:avLst/>
            </a:prstGeom>
            <a:noFill/>
          </p:spPr>
          <p:txBody>
            <a:bodyPr wrap="none" rtlCol="0">
              <a:spAutoFit/>
            </a:bodyPr>
            <a:lstStyle/>
            <a:p>
              <a:r>
                <a:rPr lang="en-US" sz="2000" dirty="0">
                  <a:solidFill>
                    <a:schemeClr val="accent6">
                      <a:lumMod val="75000"/>
                    </a:schemeClr>
                  </a:solidFill>
                  <a:latin typeface="Roboto" panose="02000000000000000000" pitchFamily="2" charset="0"/>
                  <a:ea typeface="Roboto" panose="02000000000000000000" pitchFamily="2" charset="0"/>
                </a:rPr>
                <a:t>… ready to be analyzed </a:t>
              </a:r>
              <a:r>
                <a:rPr lang="en-US" sz="2000" dirty="0">
                  <a:solidFill>
                    <a:schemeClr val="accent6">
                      <a:lumMod val="75000"/>
                    </a:schemeClr>
                  </a:solidFill>
                  <a:latin typeface="Roboto" panose="02000000000000000000" pitchFamily="2" charset="0"/>
                  <a:ea typeface="Roboto" panose="02000000000000000000" pitchFamily="2" charset="0"/>
                  <a:sym typeface="Wingdings" panose="05000000000000000000" pitchFamily="2" charset="2"/>
                </a:rPr>
                <a:t></a:t>
              </a:r>
              <a:endParaRPr lang="en-US" sz="2000" dirty="0">
                <a:solidFill>
                  <a:schemeClr val="accent6">
                    <a:lumMod val="75000"/>
                  </a:schemeClr>
                </a:solidFill>
                <a:latin typeface="Roboto" panose="02000000000000000000" pitchFamily="2" charset="0"/>
                <a:ea typeface="Roboto" panose="02000000000000000000" pitchFamily="2" charset="0"/>
              </a:endParaRPr>
            </a:p>
          </p:txBody>
        </p:sp>
      </p:grpSp>
      <p:sp>
        <p:nvSpPr>
          <p:cNvPr id="15" name="TextBox 14">
            <a:extLst>
              <a:ext uri="{FF2B5EF4-FFF2-40B4-BE49-F238E27FC236}">
                <a16:creationId xmlns:a16="http://schemas.microsoft.com/office/drawing/2014/main" id="{8EE41848-1C8E-4B5E-9138-EAA85B1311EF}"/>
              </a:ext>
            </a:extLst>
          </p:cNvPr>
          <p:cNvSpPr txBox="1"/>
          <p:nvPr/>
        </p:nvSpPr>
        <p:spPr>
          <a:xfrm>
            <a:off x="7454900" y="6376705"/>
            <a:ext cx="4362775" cy="307777"/>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hlinkClick r:id="rId7">
                  <a:extLst>
                    <a:ext uri="{A12FA001-AC4F-418D-AE19-62706E023703}">
                      <ahyp:hlinkClr xmlns:ahyp="http://schemas.microsoft.com/office/drawing/2018/hyperlinkcolor" val="tx"/>
                    </a:ext>
                  </a:extLst>
                </a:hlinkClick>
              </a:rPr>
              <a:t>https://pokingcorals.blog/r-to-reshape-pam-csvs/</a:t>
            </a:r>
            <a:endParaRPr lang="en-US" sz="1400" dirty="0">
              <a:latin typeface="Roboto" panose="02000000000000000000" pitchFamily="2" charset="0"/>
              <a:ea typeface="Roboto" panose="02000000000000000000" pitchFamily="2" charset="0"/>
            </a:endParaRPr>
          </a:p>
        </p:txBody>
      </p:sp>
      <p:pic>
        <p:nvPicPr>
          <p:cNvPr id="16" name="Picture 15">
            <a:extLst>
              <a:ext uri="{FF2B5EF4-FFF2-40B4-BE49-F238E27FC236}">
                <a16:creationId xmlns:a16="http://schemas.microsoft.com/office/drawing/2014/main" id="{C4E6E968-AE30-4D57-8301-4F729015E90D}"/>
              </a:ext>
            </a:extLst>
          </p:cNvPr>
          <p:cNvPicPr>
            <a:picLocks noChangeAspect="1"/>
          </p:cNvPicPr>
          <p:nvPr/>
        </p:nvPicPr>
        <p:blipFill>
          <a:blip r:embed="rId8"/>
          <a:stretch>
            <a:fillRect/>
          </a:stretch>
        </p:blipFill>
        <p:spPr>
          <a:xfrm>
            <a:off x="11656318" y="6346301"/>
            <a:ext cx="322715" cy="338181"/>
          </a:xfrm>
          <a:prstGeom prst="rect">
            <a:avLst/>
          </a:prstGeom>
        </p:spPr>
      </p:pic>
    </p:spTree>
    <p:extLst>
      <p:ext uri="{BB962C8B-B14F-4D97-AF65-F5344CB8AC3E}">
        <p14:creationId xmlns:p14="http://schemas.microsoft.com/office/powerpoint/2010/main" val="2686030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7362E87-229D-44F0-A559-A756B7221058}"/>
              </a:ext>
            </a:extLst>
          </p:cNvPr>
          <p:cNvGrpSpPr/>
          <p:nvPr/>
        </p:nvGrpSpPr>
        <p:grpSpPr>
          <a:xfrm>
            <a:off x="462102" y="1915513"/>
            <a:ext cx="1825535" cy="1343886"/>
            <a:chOff x="296038" y="1508930"/>
            <a:chExt cx="1825535" cy="1343886"/>
          </a:xfrm>
        </p:grpSpPr>
        <p:pic>
          <p:nvPicPr>
            <p:cNvPr id="5" name="Picture 4" descr="Text, letter&#10;&#10;Description automatically generated">
              <a:extLst>
                <a:ext uri="{FF2B5EF4-FFF2-40B4-BE49-F238E27FC236}">
                  <a16:creationId xmlns:a16="http://schemas.microsoft.com/office/drawing/2014/main" id="{29E21DBA-8C93-4ECD-92C8-750DA3CBA82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388" b="70517" l="6973" r="95096">
                          <a14:foregroundMark x1="81839" y1="37328" x2="83602" y2="46034"/>
                          <a14:foregroundMark x1="83602" y1="46034" x2="89042" y2="39440"/>
                          <a14:foregroundMark x1="89042" y1="39440" x2="89962" y2="47543"/>
                          <a14:foregroundMark x1="89962" y1="47543" x2="86360" y2="54655"/>
                          <a14:foregroundMark x1="86360" y1="54655" x2="88506" y2="61767"/>
                          <a14:foregroundMark x1="88506" y1="61767" x2="84521" y2="65474"/>
                          <a14:foregroundMark x1="91954" y1="40172" x2="91111" y2="45560"/>
                          <a14:foregroundMark x1="95172" y1="53793" x2="95172" y2="53793"/>
                          <a14:foregroundMark x1="6973" y1="39267" x2="6973" y2="39267"/>
                        </a14:backgroundRemoval>
                      </a14:imgEffect>
                      <a14:imgEffect>
                        <a14:sharpenSoften amount="7000"/>
                      </a14:imgEffect>
                      <a14:imgEffect>
                        <a14:saturation sat="4000"/>
                      </a14:imgEffect>
                      <a14:imgEffect>
                        <a14:brightnessContrast contrast="23000"/>
                      </a14:imgEffect>
                    </a14:imgLayer>
                  </a14:imgProps>
                </a:ext>
                <a:ext uri="{28A0092B-C50C-407E-A947-70E740481C1C}">
                  <a14:useLocalDpi xmlns:a14="http://schemas.microsoft.com/office/drawing/2010/main" val="0"/>
                </a:ext>
              </a:extLst>
            </a:blip>
            <a:srcRect t="19775" b="23745"/>
            <a:stretch/>
          </p:blipFill>
          <p:spPr>
            <a:xfrm rot="16200000">
              <a:off x="298725" y="1532328"/>
              <a:ext cx="1317801" cy="1323175"/>
            </a:xfrm>
            <a:prstGeom prst="rect">
              <a:avLst/>
            </a:prstGeom>
          </p:spPr>
        </p:pic>
        <p:pic>
          <p:nvPicPr>
            <p:cNvPr id="6" name="Picture 5">
              <a:extLst>
                <a:ext uri="{FF2B5EF4-FFF2-40B4-BE49-F238E27FC236}">
                  <a16:creationId xmlns:a16="http://schemas.microsoft.com/office/drawing/2014/main" id="{4AAFBD91-29B7-493B-A2F9-030711A954F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5785" b="85747" l="28190" r="76207">
                          <a14:foregroundMark x1="28276" y1="26513" x2="28190" y2="28123"/>
                        </a14:backgroundRemoval>
                      </a14:imgEffect>
                      <a14:imgEffect>
                        <a14:saturation sat="0"/>
                      </a14:imgEffect>
                      <a14:imgEffect>
                        <a14:brightnessContrast contrast="16000"/>
                      </a14:imgEffect>
                    </a14:imgLayer>
                  </a14:imgProps>
                </a:ext>
              </a:extLst>
            </a:blip>
            <a:srcRect l="25970" t="20086" r="28241" b="20948"/>
            <a:stretch/>
          </p:blipFill>
          <p:spPr>
            <a:xfrm rot="11142796">
              <a:off x="1305137" y="1508930"/>
              <a:ext cx="816436" cy="591393"/>
            </a:xfrm>
            <a:prstGeom prst="rect">
              <a:avLst/>
            </a:prstGeom>
          </p:spPr>
        </p:pic>
      </p:grpSp>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8"/>
          <a:srcRect t="7019" r="15028"/>
          <a:stretch/>
        </p:blipFill>
        <p:spPr>
          <a:xfrm>
            <a:off x="9847220" y="3152926"/>
            <a:ext cx="1670592" cy="1157831"/>
          </a:xfrm>
          <a:prstGeom prst="rect">
            <a:avLst/>
          </a:prstGeom>
        </p:spPr>
      </p:pic>
      <p:pic>
        <p:nvPicPr>
          <p:cNvPr id="4" name="Picture 3">
            <a:extLst>
              <a:ext uri="{FF2B5EF4-FFF2-40B4-BE49-F238E27FC236}">
                <a16:creationId xmlns:a16="http://schemas.microsoft.com/office/drawing/2014/main" id="{003AB2E1-CA22-4D6C-8A90-91702B15A289}"/>
              </a:ext>
            </a:extLst>
          </p:cNvPr>
          <p:cNvPicPr>
            <a:picLocks noChangeAspect="1"/>
          </p:cNvPicPr>
          <p:nvPr/>
        </p:nvPicPr>
        <p:blipFill>
          <a:blip r:embed="rId9"/>
          <a:stretch>
            <a:fillRect/>
          </a:stretch>
        </p:blipFill>
        <p:spPr>
          <a:xfrm>
            <a:off x="2290692" y="4670775"/>
            <a:ext cx="568117" cy="422959"/>
          </a:xfrm>
          <a:prstGeom prst="rect">
            <a:avLst/>
          </a:prstGeom>
        </p:spPr>
      </p:pic>
      <p:pic>
        <p:nvPicPr>
          <p:cNvPr id="9" name="Picture 8">
            <a:extLst>
              <a:ext uri="{FF2B5EF4-FFF2-40B4-BE49-F238E27FC236}">
                <a16:creationId xmlns:a16="http://schemas.microsoft.com/office/drawing/2014/main" id="{289175C2-2B0B-4EBF-8550-CDAF34D9760A}"/>
              </a:ext>
            </a:extLst>
          </p:cNvPr>
          <p:cNvPicPr>
            <a:picLocks noChangeAspect="1"/>
          </p:cNvPicPr>
          <p:nvPr/>
        </p:nvPicPr>
        <p:blipFill>
          <a:blip r:embed="rId10"/>
          <a:stretch>
            <a:fillRect/>
          </a:stretch>
        </p:blipFill>
        <p:spPr>
          <a:xfrm>
            <a:off x="979794" y="4311422"/>
            <a:ext cx="545226" cy="1120315"/>
          </a:xfrm>
          <a:prstGeom prst="rect">
            <a:avLst/>
          </a:prstGeom>
        </p:spPr>
      </p:pic>
      <p:pic>
        <p:nvPicPr>
          <p:cNvPr id="10" name="Picture 9">
            <a:extLst>
              <a:ext uri="{FF2B5EF4-FFF2-40B4-BE49-F238E27FC236}">
                <a16:creationId xmlns:a16="http://schemas.microsoft.com/office/drawing/2014/main" id="{95F1DA75-63EE-4DE6-99D6-A2BC35DA8021}"/>
              </a:ext>
            </a:extLst>
          </p:cNvPr>
          <p:cNvPicPr>
            <a:picLocks noChangeAspect="1"/>
          </p:cNvPicPr>
          <p:nvPr/>
        </p:nvPicPr>
        <p:blipFill>
          <a:blip r:embed="rId11"/>
          <a:stretch>
            <a:fillRect/>
          </a:stretch>
        </p:blipFill>
        <p:spPr>
          <a:xfrm>
            <a:off x="1609651" y="4547065"/>
            <a:ext cx="545225" cy="1093339"/>
          </a:xfrm>
          <a:prstGeom prst="rect">
            <a:avLst/>
          </a:prstGeom>
        </p:spPr>
      </p:pic>
      <p:cxnSp>
        <p:nvCxnSpPr>
          <p:cNvPr id="13" name="Straight Arrow Connector 12">
            <a:extLst>
              <a:ext uri="{FF2B5EF4-FFF2-40B4-BE49-F238E27FC236}">
                <a16:creationId xmlns:a16="http://schemas.microsoft.com/office/drawing/2014/main" id="{3BD4DBBA-FC01-4C66-8FAF-4A032B068B1B}"/>
              </a:ext>
            </a:extLst>
          </p:cNvPr>
          <p:cNvCxnSpPr/>
          <p:nvPr/>
        </p:nvCxnSpPr>
        <p:spPr>
          <a:xfrm>
            <a:off x="1980491" y="3096237"/>
            <a:ext cx="0" cy="130903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78F336CE-BBC1-4EC2-937F-B6F0F7BF9CA5}"/>
              </a:ext>
            </a:extLst>
          </p:cNvPr>
          <p:cNvPicPr>
            <a:picLocks noChangeAspect="1"/>
          </p:cNvPicPr>
          <p:nvPr/>
        </p:nvPicPr>
        <p:blipFill>
          <a:blip r:embed="rId12"/>
          <a:stretch>
            <a:fillRect/>
          </a:stretch>
        </p:blipFill>
        <p:spPr>
          <a:xfrm>
            <a:off x="3154211" y="1990995"/>
            <a:ext cx="1283444" cy="577403"/>
          </a:xfrm>
          <a:prstGeom prst="rect">
            <a:avLst/>
          </a:prstGeom>
        </p:spPr>
      </p:pic>
      <p:pic>
        <p:nvPicPr>
          <p:cNvPr id="23" name="Graphic 22" descr="Add with solid fill">
            <a:extLst>
              <a:ext uri="{FF2B5EF4-FFF2-40B4-BE49-F238E27FC236}">
                <a16:creationId xmlns:a16="http://schemas.microsoft.com/office/drawing/2014/main" id="{52C3F3BB-56D0-4639-A1E9-A0ADE3087A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49424" y="2232872"/>
            <a:ext cx="254918" cy="254918"/>
          </a:xfrm>
          <a:prstGeom prst="rect">
            <a:avLst/>
          </a:prstGeom>
        </p:spPr>
      </p:pic>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E591E0C-E53D-41B7-A3E4-F2ACF5D72C6C}"/>
              </a:ext>
            </a:extLst>
          </p:cNvPr>
          <p:cNvCxnSpPr>
            <a:cxnSpLocks/>
          </p:cNvCxnSpPr>
          <p:nvPr/>
        </p:nvCxnSpPr>
        <p:spPr>
          <a:xfrm>
            <a:off x="3995303" y="2982011"/>
            <a:ext cx="1226326" cy="48063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9C9BA7F-0AC3-44F1-ADD5-69C46A5CEB06}"/>
              </a:ext>
            </a:extLst>
          </p:cNvPr>
          <p:cNvCxnSpPr>
            <a:cxnSpLocks/>
          </p:cNvCxnSpPr>
          <p:nvPr/>
        </p:nvCxnSpPr>
        <p:spPr>
          <a:xfrm flipV="1">
            <a:off x="3155435" y="3970960"/>
            <a:ext cx="2138460" cy="88245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 name="Connector: Elbow 7">
            <a:extLst>
              <a:ext uri="{FF2B5EF4-FFF2-40B4-BE49-F238E27FC236}">
                <a16:creationId xmlns:a16="http://schemas.microsoft.com/office/drawing/2014/main" id="{A0CC535F-CCCF-4DF6-A0BF-6707D629E210}"/>
              </a:ext>
            </a:extLst>
          </p:cNvPr>
          <p:cNvCxnSpPr>
            <a:cxnSpLocks/>
          </p:cNvCxnSpPr>
          <p:nvPr/>
        </p:nvCxnSpPr>
        <p:spPr>
          <a:xfrm rot="16200000" flipH="1">
            <a:off x="3834111" y="4337767"/>
            <a:ext cx="1280903" cy="767031"/>
          </a:xfrm>
          <a:prstGeom prst="bentConnector3">
            <a:avLst>
              <a:gd name="adj1" fmla="val 1000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2FF1D70-5AEB-4C97-B83D-F848EFA92202}"/>
              </a:ext>
            </a:extLst>
          </p:cNvPr>
          <p:cNvSpPr txBox="1"/>
          <p:nvPr/>
        </p:nvSpPr>
        <p:spPr>
          <a:xfrm>
            <a:off x="4919560" y="5084734"/>
            <a:ext cx="6904454" cy="1477328"/>
          </a:xfrm>
          <a:prstGeom prst="rect">
            <a:avLst/>
          </a:prstGeom>
          <a:noFill/>
        </p:spPr>
        <p:txBody>
          <a:bodyPr wrap="none" rtlCol="0">
            <a:spAutoFit/>
          </a:bodyPr>
          <a:lstStyle/>
          <a:p>
            <a:r>
              <a:rPr lang="en-US" b="1" dirty="0">
                <a:latin typeface="Roboto" panose="02000000000000000000" pitchFamily="2" charset="0"/>
                <a:ea typeface="Roboto" panose="02000000000000000000" pitchFamily="2" charset="0"/>
              </a:rPr>
              <a:t>Often overlooked/underestimated:</a:t>
            </a: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Not systematically taught (missing from typical R courses)</a:t>
            </a:r>
            <a:r>
              <a:rPr lang="en-US" b="1" dirty="0">
                <a:latin typeface="Roboto" panose="02000000000000000000" pitchFamily="2" charset="0"/>
                <a:ea typeface="Roboto" panose="02000000000000000000" pitchFamily="2" charset="0"/>
              </a:rPr>
              <a:t> </a:t>
            </a:r>
          </a:p>
          <a:p>
            <a:pPr marL="742950" lvl="1" indent="-285750">
              <a:buFont typeface="Symbol" panose="05050102010706020507" pitchFamily="18" charset="2"/>
              <a:buChar char="Þ"/>
            </a:pPr>
            <a:r>
              <a:rPr lang="en-US" dirty="0">
                <a:latin typeface="Roboto" panose="02000000000000000000" pitchFamily="2" charset="0"/>
                <a:ea typeface="Roboto" panose="02000000000000000000" pitchFamily="2" charset="0"/>
              </a:rPr>
              <a:t>badly done (= NOT reproducible)</a:t>
            </a: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Time consuming (can take up as more time than stat testing)</a:t>
            </a:r>
          </a:p>
          <a:p>
            <a:r>
              <a:rPr lang="en-US" dirty="0">
                <a:latin typeface="Roboto" panose="02000000000000000000" pitchFamily="2" charset="0"/>
                <a:ea typeface="Roboto" panose="02000000000000000000" pitchFamily="2" charset="0"/>
              </a:rPr>
              <a:t>=&gt; </a:t>
            </a:r>
            <a:r>
              <a:rPr lang="en-US" b="1" dirty="0">
                <a:latin typeface="Roboto" panose="02000000000000000000" pitchFamily="2" charset="0"/>
                <a:ea typeface="Roboto" panose="02000000000000000000" pitchFamily="2" charset="0"/>
              </a:rPr>
              <a:t>sensitive step </a:t>
            </a:r>
            <a:r>
              <a:rPr lang="en-US" dirty="0">
                <a:latin typeface="Roboto" panose="02000000000000000000" pitchFamily="2" charset="0"/>
                <a:ea typeface="Roboto" panose="02000000000000000000" pitchFamily="2" charset="0"/>
              </a:rPr>
              <a:t>that can benefit a lot from improvement</a:t>
            </a:r>
          </a:p>
        </p:txBody>
      </p:sp>
      <p:sp>
        <p:nvSpPr>
          <p:cNvPr id="3" name="TextBox 2">
            <a:extLst>
              <a:ext uri="{FF2B5EF4-FFF2-40B4-BE49-F238E27FC236}">
                <a16:creationId xmlns:a16="http://schemas.microsoft.com/office/drawing/2014/main" id="{351B602C-D7A3-66F0-03FC-06EFD2C78F46}"/>
              </a:ext>
            </a:extLst>
          </p:cNvPr>
          <p:cNvSpPr txBox="1"/>
          <p:nvPr/>
        </p:nvSpPr>
        <p:spPr>
          <a:xfrm>
            <a:off x="1928915" y="3891907"/>
            <a:ext cx="1418978" cy="338554"/>
          </a:xfrm>
          <a:prstGeom prst="rect">
            <a:avLst/>
          </a:prstGeom>
          <a:noFill/>
        </p:spPr>
        <p:txBody>
          <a:bodyPr wrap="none" rtlCol="0">
            <a:spAutoFit/>
          </a:bodyPr>
          <a:lstStyle/>
          <a:p>
            <a:r>
              <a:rPr lang="en-US" sz="1600" dirty="0">
                <a:latin typeface="JetBrains Mono" panose="02000009000000000000" pitchFamily="49" charset="0"/>
                <a:cs typeface="JetBrains Mono" panose="02000009000000000000" pitchFamily="49" charset="0"/>
              </a:rPr>
              <a:t>digitalize</a:t>
            </a:r>
          </a:p>
        </p:txBody>
      </p:sp>
      <p:sp>
        <p:nvSpPr>
          <p:cNvPr id="11" name="TextBox 10">
            <a:extLst>
              <a:ext uri="{FF2B5EF4-FFF2-40B4-BE49-F238E27FC236}">
                <a16:creationId xmlns:a16="http://schemas.microsoft.com/office/drawing/2014/main" id="{C8FC40BA-D45C-8E7E-0757-0590AFD52399}"/>
              </a:ext>
            </a:extLst>
          </p:cNvPr>
          <p:cNvSpPr txBox="1"/>
          <p:nvPr/>
        </p:nvSpPr>
        <p:spPr>
          <a:xfrm>
            <a:off x="1851297" y="1410907"/>
            <a:ext cx="1789272" cy="338554"/>
          </a:xfrm>
          <a:prstGeom prst="rect">
            <a:avLst/>
          </a:prstGeom>
          <a:noFill/>
        </p:spPr>
        <p:txBody>
          <a:bodyPr wrap="none" rtlCol="0">
            <a:spAutoFit/>
          </a:bodyPr>
          <a:lstStyle/>
          <a:p>
            <a:pPr algn="ctr"/>
            <a:r>
              <a:rPr lang="en-US" sz="1600" b="1" u="sng" dirty="0">
                <a:latin typeface="JetBrains Mono" panose="02000009000000000000" pitchFamily="49" charset="0"/>
                <a:cs typeface="JetBrains Mono" panose="02000009000000000000" pitchFamily="49" charset="0"/>
              </a:rPr>
              <a:t>Original data</a:t>
            </a:r>
          </a:p>
        </p:txBody>
      </p:sp>
      <p:sp>
        <p:nvSpPr>
          <p:cNvPr id="12" name="TextBox 11">
            <a:extLst>
              <a:ext uri="{FF2B5EF4-FFF2-40B4-BE49-F238E27FC236}">
                <a16:creationId xmlns:a16="http://schemas.microsoft.com/office/drawing/2014/main" id="{0681F41E-C03F-A3B0-D1D2-B77E3F5060E5}"/>
              </a:ext>
            </a:extLst>
          </p:cNvPr>
          <p:cNvSpPr txBox="1"/>
          <p:nvPr/>
        </p:nvSpPr>
        <p:spPr>
          <a:xfrm>
            <a:off x="1433339" y="2721007"/>
            <a:ext cx="1425470" cy="338554"/>
          </a:xfrm>
          <a:prstGeom prst="rect">
            <a:avLst/>
          </a:prstGeom>
          <a:noFill/>
        </p:spPr>
        <p:txBody>
          <a:bodyPr wrap="square">
            <a:spAutoFit/>
          </a:bodyPr>
          <a:lstStyle/>
          <a:p>
            <a:r>
              <a:rPr lang="en-US" sz="1600" dirty="0">
                <a:latin typeface="JetBrains Mono" panose="02000009000000000000" pitchFamily="49" charset="0"/>
                <a:cs typeface="JetBrains Mono" panose="02000009000000000000" pitchFamily="49" charset="0"/>
              </a:rPr>
              <a:t>hand notes</a:t>
            </a:r>
          </a:p>
        </p:txBody>
      </p:sp>
      <p:sp>
        <p:nvSpPr>
          <p:cNvPr id="18" name="TextBox 17">
            <a:extLst>
              <a:ext uri="{FF2B5EF4-FFF2-40B4-BE49-F238E27FC236}">
                <a16:creationId xmlns:a16="http://schemas.microsoft.com/office/drawing/2014/main" id="{7622CDE4-D7DB-46F1-8AB5-6638B7013E21}"/>
              </a:ext>
            </a:extLst>
          </p:cNvPr>
          <p:cNvSpPr txBox="1"/>
          <p:nvPr/>
        </p:nvSpPr>
        <p:spPr>
          <a:xfrm>
            <a:off x="2763325" y="2458218"/>
            <a:ext cx="1821576" cy="584775"/>
          </a:xfrm>
          <a:prstGeom prst="rect">
            <a:avLst/>
          </a:prstGeom>
          <a:noFill/>
        </p:spPr>
        <p:txBody>
          <a:bodyPr wrap="square">
            <a:spAutoFit/>
          </a:bodyPr>
          <a:lstStyle/>
          <a:p>
            <a:pPr algn="ctr"/>
            <a:r>
              <a:rPr lang="en-US" sz="1600" dirty="0">
                <a:latin typeface="JetBrains Mono" panose="02000009000000000000" pitchFamily="49" charset="0"/>
                <a:cs typeface="JetBrains Mono" panose="02000009000000000000" pitchFamily="49" charset="0"/>
              </a:rPr>
              <a:t>original outputs</a:t>
            </a:r>
          </a:p>
        </p:txBody>
      </p:sp>
      <p:sp>
        <p:nvSpPr>
          <p:cNvPr id="20" name="TextBox 19">
            <a:extLst>
              <a:ext uri="{FF2B5EF4-FFF2-40B4-BE49-F238E27FC236}">
                <a16:creationId xmlns:a16="http://schemas.microsoft.com/office/drawing/2014/main" id="{6F9923FD-9030-DA75-CFCC-0587F0728F1F}"/>
              </a:ext>
            </a:extLst>
          </p:cNvPr>
          <p:cNvSpPr txBox="1"/>
          <p:nvPr/>
        </p:nvSpPr>
        <p:spPr>
          <a:xfrm>
            <a:off x="5626327" y="2487790"/>
            <a:ext cx="2036135" cy="584775"/>
          </a:xfrm>
          <a:prstGeom prst="rect">
            <a:avLst/>
          </a:prstGeom>
          <a:noFill/>
        </p:spPr>
        <p:txBody>
          <a:bodyPr wrap="none" rtlCol="0">
            <a:spAutoFit/>
          </a:bodyPr>
          <a:lstStyle/>
          <a:p>
            <a:pPr algn="ctr"/>
            <a:r>
              <a:rPr lang="en-US" sz="1600" b="1" u="sng" dirty="0">
                <a:latin typeface="JetBrains Mono" panose="02000009000000000000" pitchFamily="49" charset="0"/>
                <a:cs typeface="JetBrains Mono" panose="02000009000000000000" pitchFamily="49" charset="0"/>
              </a:rPr>
              <a:t>Cleaned data</a:t>
            </a:r>
          </a:p>
          <a:p>
            <a:pPr algn="ctr"/>
            <a:r>
              <a:rPr lang="en-US" sz="1600" u="sng" dirty="0">
                <a:latin typeface="JetBrains Mono" panose="02000009000000000000" pitchFamily="49" charset="0"/>
                <a:cs typeface="JetBrains Mono" panose="02000009000000000000" pitchFamily="49" charset="0"/>
              </a:rPr>
              <a:t>ready for stats</a:t>
            </a:r>
          </a:p>
        </p:txBody>
      </p:sp>
      <p:sp>
        <p:nvSpPr>
          <p:cNvPr id="22" name="TextBox 21">
            <a:extLst>
              <a:ext uri="{FF2B5EF4-FFF2-40B4-BE49-F238E27FC236}">
                <a16:creationId xmlns:a16="http://schemas.microsoft.com/office/drawing/2014/main" id="{386F82F2-FF7A-B58D-129E-9DE0B729BE7B}"/>
              </a:ext>
            </a:extLst>
          </p:cNvPr>
          <p:cNvSpPr txBox="1"/>
          <p:nvPr/>
        </p:nvSpPr>
        <p:spPr>
          <a:xfrm>
            <a:off x="9541017" y="2713059"/>
            <a:ext cx="2282997" cy="338554"/>
          </a:xfrm>
          <a:prstGeom prst="rect">
            <a:avLst/>
          </a:prstGeom>
          <a:noFill/>
        </p:spPr>
        <p:txBody>
          <a:bodyPr wrap="none" rtlCol="0">
            <a:spAutoFit/>
          </a:bodyPr>
          <a:lstStyle/>
          <a:p>
            <a:pPr algn="ctr"/>
            <a:r>
              <a:rPr lang="en-US" sz="1600" b="1" u="sng" dirty="0">
                <a:latin typeface="JetBrains Mono" panose="02000009000000000000" pitchFamily="49" charset="0"/>
                <a:cs typeface="JetBrains Mono" panose="02000009000000000000" pitchFamily="49" charset="0"/>
              </a:rPr>
              <a:t>Published results</a:t>
            </a:r>
          </a:p>
        </p:txBody>
      </p:sp>
      <p:sp>
        <p:nvSpPr>
          <p:cNvPr id="27" name="Rectangle: Rounded Corners 26">
            <a:extLst>
              <a:ext uri="{FF2B5EF4-FFF2-40B4-BE49-F238E27FC236}">
                <a16:creationId xmlns:a16="http://schemas.microsoft.com/office/drawing/2014/main" id="{09C8287C-EA28-FF07-5B50-7D80A53FC97D}"/>
              </a:ext>
            </a:extLst>
          </p:cNvPr>
          <p:cNvSpPr/>
          <p:nvPr/>
        </p:nvSpPr>
        <p:spPr>
          <a:xfrm>
            <a:off x="7981397" y="3842147"/>
            <a:ext cx="1764384" cy="62653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JetBrains Mono" panose="02000009000000000000" pitchFamily="49" charset="0"/>
                <a:cs typeface="JetBrains Mono" panose="02000009000000000000" pitchFamily="49" charset="0"/>
              </a:rPr>
              <a:t>Data analysis</a:t>
            </a:r>
          </a:p>
        </p:txBody>
      </p:sp>
      <p:sp>
        <p:nvSpPr>
          <p:cNvPr id="28" name="Rectangle: Rounded Corners 27">
            <a:extLst>
              <a:ext uri="{FF2B5EF4-FFF2-40B4-BE49-F238E27FC236}">
                <a16:creationId xmlns:a16="http://schemas.microsoft.com/office/drawing/2014/main" id="{D49C2FAC-9D48-739C-5DF8-60D70DC3D860}"/>
              </a:ext>
            </a:extLst>
          </p:cNvPr>
          <p:cNvSpPr/>
          <p:nvPr/>
        </p:nvSpPr>
        <p:spPr>
          <a:xfrm>
            <a:off x="3489898" y="3385057"/>
            <a:ext cx="1351355" cy="695775"/>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JetBrains Mono" panose="02000009000000000000" pitchFamily="49" charset="0"/>
                <a:cs typeface="JetBrains Mono" panose="02000009000000000000" pitchFamily="49" charset="0"/>
              </a:rPr>
              <a:t>Data</a:t>
            </a:r>
          </a:p>
          <a:p>
            <a:pPr algn="ctr"/>
            <a:r>
              <a:rPr lang="en-US" sz="1600" b="1" dirty="0">
                <a:solidFill>
                  <a:schemeClr val="tx1"/>
                </a:solidFill>
                <a:latin typeface="JetBrains Mono" panose="02000009000000000000" pitchFamily="49" charset="0"/>
                <a:cs typeface="JetBrains Mono" panose="02000009000000000000" pitchFamily="49" charset="0"/>
              </a:rPr>
              <a:t>wrangling</a:t>
            </a:r>
          </a:p>
        </p:txBody>
      </p:sp>
      <p:sp>
        <p:nvSpPr>
          <p:cNvPr id="34" name="TextBox 33">
            <a:extLst>
              <a:ext uri="{FF2B5EF4-FFF2-40B4-BE49-F238E27FC236}">
                <a16:creationId xmlns:a16="http://schemas.microsoft.com/office/drawing/2014/main" id="{111409A5-585D-5552-2170-4576BAD989FF}"/>
              </a:ext>
            </a:extLst>
          </p:cNvPr>
          <p:cNvSpPr txBox="1"/>
          <p:nvPr/>
        </p:nvSpPr>
        <p:spPr>
          <a:xfrm>
            <a:off x="8700083" y="4598827"/>
            <a:ext cx="925253" cy="338554"/>
          </a:xfrm>
          <a:prstGeom prst="rect">
            <a:avLst/>
          </a:prstGeom>
          <a:noFill/>
        </p:spPr>
        <p:txBody>
          <a:bodyPr wrap="none" rtlCol="0">
            <a:spAutoFit/>
          </a:bodyPr>
          <a:lstStyle/>
          <a:p>
            <a:r>
              <a:rPr lang="en-US" sz="1600" dirty="0">
                <a:latin typeface="JetBrains Mono" panose="02000009000000000000" pitchFamily="49" charset="0"/>
                <a:cs typeface="JetBrains Mono" panose="02000009000000000000" pitchFamily="49" charset="0"/>
              </a:rPr>
              <a:t>script</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35" name="Title 1">
            <a:extLst>
              <a:ext uri="{FF2B5EF4-FFF2-40B4-BE49-F238E27FC236}">
                <a16:creationId xmlns:a16="http://schemas.microsoft.com/office/drawing/2014/main" id="{BE4841CB-08CE-1DF4-791D-2FADBE594BDA}"/>
              </a:ext>
            </a:extLst>
          </p:cNvPr>
          <p:cNvSpPr txBox="1">
            <a:spLocks/>
          </p:cNvSpPr>
          <p:nvPr/>
        </p:nvSpPr>
        <p:spPr>
          <a:xfrm>
            <a:off x="990600" y="517525"/>
            <a:ext cx="10515600" cy="13255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1F63B6"/>
                </a:solidFill>
                <a:latin typeface="Franklin Gothic Demi Cond" panose="020B0706030402020204" pitchFamily="34" charset="0"/>
                <a:ea typeface="Roboto" panose="02000000000000000000" pitchFamily="2" charset="0"/>
                <a:cs typeface="JetBrains Mono Thin" panose="02000009000000000000" pitchFamily="49" charset="0"/>
              </a:rPr>
              <a:t>R is for “Reproducible”</a:t>
            </a:r>
          </a:p>
        </p:txBody>
      </p:sp>
    </p:spTree>
    <p:extLst>
      <p:ext uri="{BB962C8B-B14F-4D97-AF65-F5344CB8AC3E}">
        <p14:creationId xmlns:p14="http://schemas.microsoft.com/office/powerpoint/2010/main" val="3373539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7362E87-229D-44F0-A559-A756B7221058}"/>
              </a:ext>
            </a:extLst>
          </p:cNvPr>
          <p:cNvGrpSpPr/>
          <p:nvPr/>
        </p:nvGrpSpPr>
        <p:grpSpPr>
          <a:xfrm>
            <a:off x="462102" y="1915513"/>
            <a:ext cx="1825535" cy="1343886"/>
            <a:chOff x="296038" y="1508930"/>
            <a:chExt cx="1825535" cy="1343886"/>
          </a:xfrm>
        </p:grpSpPr>
        <p:pic>
          <p:nvPicPr>
            <p:cNvPr id="5" name="Picture 4" descr="Text, letter&#10;&#10;Description automatically generated">
              <a:extLst>
                <a:ext uri="{FF2B5EF4-FFF2-40B4-BE49-F238E27FC236}">
                  <a16:creationId xmlns:a16="http://schemas.microsoft.com/office/drawing/2014/main" id="{29E21DBA-8C93-4ECD-92C8-750DA3CBA82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388" b="70517" l="6973" r="95096">
                          <a14:foregroundMark x1="81839" y1="37328" x2="83602" y2="46034"/>
                          <a14:foregroundMark x1="83602" y1="46034" x2="89042" y2="39440"/>
                          <a14:foregroundMark x1="89042" y1="39440" x2="89962" y2="47543"/>
                          <a14:foregroundMark x1="89962" y1="47543" x2="86360" y2="54655"/>
                          <a14:foregroundMark x1="86360" y1="54655" x2="88506" y2="61767"/>
                          <a14:foregroundMark x1="88506" y1="61767" x2="84521" y2="65474"/>
                          <a14:foregroundMark x1="91954" y1="40172" x2="91111" y2="45560"/>
                          <a14:foregroundMark x1="95172" y1="53793" x2="95172" y2="53793"/>
                          <a14:foregroundMark x1="6973" y1="39267" x2="6973" y2="39267"/>
                        </a14:backgroundRemoval>
                      </a14:imgEffect>
                      <a14:imgEffect>
                        <a14:sharpenSoften amount="7000"/>
                      </a14:imgEffect>
                      <a14:imgEffect>
                        <a14:saturation sat="4000"/>
                      </a14:imgEffect>
                      <a14:imgEffect>
                        <a14:brightnessContrast contrast="23000"/>
                      </a14:imgEffect>
                    </a14:imgLayer>
                  </a14:imgProps>
                </a:ext>
                <a:ext uri="{28A0092B-C50C-407E-A947-70E740481C1C}">
                  <a14:useLocalDpi xmlns:a14="http://schemas.microsoft.com/office/drawing/2010/main" val="0"/>
                </a:ext>
              </a:extLst>
            </a:blip>
            <a:srcRect t="19775" b="23745"/>
            <a:stretch/>
          </p:blipFill>
          <p:spPr>
            <a:xfrm rot="16200000">
              <a:off x="298725" y="1532328"/>
              <a:ext cx="1317801" cy="1323175"/>
            </a:xfrm>
            <a:prstGeom prst="rect">
              <a:avLst/>
            </a:prstGeom>
          </p:spPr>
        </p:pic>
        <p:pic>
          <p:nvPicPr>
            <p:cNvPr id="6" name="Picture 5">
              <a:extLst>
                <a:ext uri="{FF2B5EF4-FFF2-40B4-BE49-F238E27FC236}">
                  <a16:creationId xmlns:a16="http://schemas.microsoft.com/office/drawing/2014/main" id="{4AAFBD91-29B7-493B-A2F9-030711A954F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5785" b="85747" l="28190" r="76207">
                          <a14:foregroundMark x1="28276" y1="26513" x2="28190" y2="28123"/>
                        </a14:backgroundRemoval>
                      </a14:imgEffect>
                      <a14:imgEffect>
                        <a14:saturation sat="0"/>
                      </a14:imgEffect>
                      <a14:imgEffect>
                        <a14:brightnessContrast contrast="16000"/>
                      </a14:imgEffect>
                    </a14:imgLayer>
                  </a14:imgProps>
                </a:ext>
              </a:extLst>
            </a:blip>
            <a:srcRect l="25970" t="20086" r="28241" b="20948"/>
            <a:stretch/>
          </p:blipFill>
          <p:spPr>
            <a:xfrm rot="11142796">
              <a:off x="1305137" y="1508930"/>
              <a:ext cx="816436" cy="591393"/>
            </a:xfrm>
            <a:prstGeom prst="rect">
              <a:avLst/>
            </a:prstGeom>
          </p:spPr>
        </p:pic>
      </p:grpSp>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8"/>
          <a:srcRect t="7019" r="15028"/>
          <a:stretch/>
        </p:blipFill>
        <p:spPr>
          <a:xfrm>
            <a:off x="9847220" y="3152926"/>
            <a:ext cx="1670592" cy="1157831"/>
          </a:xfrm>
          <a:prstGeom prst="rect">
            <a:avLst/>
          </a:prstGeom>
        </p:spPr>
      </p:pic>
      <p:pic>
        <p:nvPicPr>
          <p:cNvPr id="4" name="Picture 3">
            <a:extLst>
              <a:ext uri="{FF2B5EF4-FFF2-40B4-BE49-F238E27FC236}">
                <a16:creationId xmlns:a16="http://schemas.microsoft.com/office/drawing/2014/main" id="{003AB2E1-CA22-4D6C-8A90-91702B15A289}"/>
              </a:ext>
            </a:extLst>
          </p:cNvPr>
          <p:cNvPicPr>
            <a:picLocks noChangeAspect="1"/>
          </p:cNvPicPr>
          <p:nvPr/>
        </p:nvPicPr>
        <p:blipFill>
          <a:blip r:embed="rId9"/>
          <a:stretch>
            <a:fillRect/>
          </a:stretch>
        </p:blipFill>
        <p:spPr>
          <a:xfrm>
            <a:off x="2290692" y="4670775"/>
            <a:ext cx="568117" cy="422959"/>
          </a:xfrm>
          <a:prstGeom prst="rect">
            <a:avLst/>
          </a:prstGeom>
        </p:spPr>
      </p:pic>
      <p:pic>
        <p:nvPicPr>
          <p:cNvPr id="9" name="Picture 8">
            <a:extLst>
              <a:ext uri="{FF2B5EF4-FFF2-40B4-BE49-F238E27FC236}">
                <a16:creationId xmlns:a16="http://schemas.microsoft.com/office/drawing/2014/main" id="{289175C2-2B0B-4EBF-8550-CDAF34D9760A}"/>
              </a:ext>
            </a:extLst>
          </p:cNvPr>
          <p:cNvPicPr>
            <a:picLocks noChangeAspect="1"/>
          </p:cNvPicPr>
          <p:nvPr/>
        </p:nvPicPr>
        <p:blipFill>
          <a:blip r:embed="rId10"/>
          <a:stretch>
            <a:fillRect/>
          </a:stretch>
        </p:blipFill>
        <p:spPr>
          <a:xfrm>
            <a:off x="979794" y="4311422"/>
            <a:ext cx="545226" cy="1120315"/>
          </a:xfrm>
          <a:prstGeom prst="rect">
            <a:avLst/>
          </a:prstGeom>
        </p:spPr>
      </p:pic>
      <p:pic>
        <p:nvPicPr>
          <p:cNvPr id="10" name="Picture 9">
            <a:extLst>
              <a:ext uri="{FF2B5EF4-FFF2-40B4-BE49-F238E27FC236}">
                <a16:creationId xmlns:a16="http://schemas.microsoft.com/office/drawing/2014/main" id="{95F1DA75-63EE-4DE6-99D6-A2BC35DA8021}"/>
              </a:ext>
            </a:extLst>
          </p:cNvPr>
          <p:cNvPicPr>
            <a:picLocks noChangeAspect="1"/>
          </p:cNvPicPr>
          <p:nvPr/>
        </p:nvPicPr>
        <p:blipFill>
          <a:blip r:embed="rId11"/>
          <a:stretch>
            <a:fillRect/>
          </a:stretch>
        </p:blipFill>
        <p:spPr>
          <a:xfrm>
            <a:off x="1609651" y="4547065"/>
            <a:ext cx="545225" cy="1093339"/>
          </a:xfrm>
          <a:prstGeom prst="rect">
            <a:avLst/>
          </a:prstGeom>
        </p:spPr>
      </p:pic>
      <p:cxnSp>
        <p:nvCxnSpPr>
          <p:cNvPr id="13" name="Straight Arrow Connector 12">
            <a:extLst>
              <a:ext uri="{FF2B5EF4-FFF2-40B4-BE49-F238E27FC236}">
                <a16:creationId xmlns:a16="http://schemas.microsoft.com/office/drawing/2014/main" id="{3BD4DBBA-FC01-4C66-8FAF-4A032B068B1B}"/>
              </a:ext>
            </a:extLst>
          </p:cNvPr>
          <p:cNvCxnSpPr/>
          <p:nvPr/>
        </p:nvCxnSpPr>
        <p:spPr>
          <a:xfrm>
            <a:off x="1980491" y="3096237"/>
            <a:ext cx="0" cy="130903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78F336CE-BBC1-4EC2-937F-B6F0F7BF9CA5}"/>
              </a:ext>
            </a:extLst>
          </p:cNvPr>
          <p:cNvPicPr>
            <a:picLocks noChangeAspect="1"/>
          </p:cNvPicPr>
          <p:nvPr/>
        </p:nvPicPr>
        <p:blipFill>
          <a:blip r:embed="rId12"/>
          <a:stretch>
            <a:fillRect/>
          </a:stretch>
        </p:blipFill>
        <p:spPr>
          <a:xfrm>
            <a:off x="3154211" y="1990995"/>
            <a:ext cx="1283444" cy="577403"/>
          </a:xfrm>
          <a:prstGeom prst="rect">
            <a:avLst/>
          </a:prstGeom>
        </p:spPr>
      </p:pic>
      <p:pic>
        <p:nvPicPr>
          <p:cNvPr id="23" name="Graphic 22" descr="Add with solid fill">
            <a:extLst>
              <a:ext uri="{FF2B5EF4-FFF2-40B4-BE49-F238E27FC236}">
                <a16:creationId xmlns:a16="http://schemas.microsoft.com/office/drawing/2014/main" id="{52C3F3BB-56D0-4639-A1E9-A0ADE3087A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49424" y="2232872"/>
            <a:ext cx="254918" cy="254918"/>
          </a:xfrm>
          <a:prstGeom prst="rect">
            <a:avLst/>
          </a:prstGeom>
        </p:spPr>
      </p:pic>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E591E0C-E53D-41B7-A3E4-F2ACF5D72C6C}"/>
              </a:ext>
            </a:extLst>
          </p:cNvPr>
          <p:cNvCxnSpPr>
            <a:cxnSpLocks/>
          </p:cNvCxnSpPr>
          <p:nvPr/>
        </p:nvCxnSpPr>
        <p:spPr>
          <a:xfrm>
            <a:off x="3995303" y="2982011"/>
            <a:ext cx="1226326" cy="48063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9C9BA7F-0AC3-44F1-ADD5-69C46A5CEB06}"/>
              </a:ext>
            </a:extLst>
          </p:cNvPr>
          <p:cNvCxnSpPr>
            <a:cxnSpLocks/>
          </p:cNvCxnSpPr>
          <p:nvPr/>
        </p:nvCxnSpPr>
        <p:spPr>
          <a:xfrm flipV="1">
            <a:off x="3155435" y="3970960"/>
            <a:ext cx="2138460" cy="88245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351B602C-D7A3-66F0-03FC-06EFD2C78F46}"/>
              </a:ext>
            </a:extLst>
          </p:cNvPr>
          <p:cNvSpPr txBox="1"/>
          <p:nvPr/>
        </p:nvSpPr>
        <p:spPr>
          <a:xfrm>
            <a:off x="1928915" y="3891907"/>
            <a:ext cx="1418978" cy="338554"/>
          </a:xfrm>
          <a:prstGeom prst="rect">
            <a:avLst/>
          </a:prstGeom>
          <a:noFill/>
        </p:spPr>
        <p:txBody>
          <a:bodyPr wrap="none" rtlCol="0">
            <a:spAutoFit/>
          </a:bodyPr>
          <a:lstStyle/>
          <a:p>
            <a:r>
              <a:rPr lang="en-US" sz="1600" dirty="0">
                <a:latin typeface="JetBrains Mono" panose="02000009000000000000" pitchFamily="49" charset="0"/>
                <a:cs typeface="JetBrains Mono" panose="02000009000000000000" pitchFamily="49" charset="0"/>
              </a:rPr>
              <a:t>digitalize</a:t>
            </a:r>
          </a:p>
        </p:txBody>
      </p:sp>
      <p:sp>
        <p:nvSpPr>
          <p:cNvPr id="11" name="TextBox 10">
            <a:extLst>
              <a:ext uri="{FF2B5EF4-FFF2-40B4-BE49-F238E27FC236}">
                <a16:creationId xmlns:a16="http://schemas.microsoft.com/office/drawing/2014/main" id="{C8FC40BA-D45C-8E7E-0757-0590AFD52399}"/>
              </a:ext>
            </a:extLst>
          </p:cNvPr>
          <p:cNvSpPr txBox="1"/>
          <p:nvPr/>
        </p:nvSpPr>
        <p:spPr>
          <a:xfrm>
            <a:off x="1851297" y="1410907"/>
            <a:ext cx="1789272" cy="338554"/>
          </a:xfrm>
          <a:prstGeom prst="rect">
            <a:avLst/>
          </a:prstGeom>
          <a:noFill/>
        </p:spPr>
        <p:txBody>
          <a:bodyPr wrap="none" rtlCol="0">
            <a:spAutoFit/>
          </a:bodyPr>
          <a:lstStyle/>
          <a:p>
            <a:pPr algn="ctr"/>
            <a:r>
              <a:rPr lang="en-US" sz="1600" b="1" u="sng" dirty="0">
                <a:latin typeface="JetBrains Mono" panose="02000009000000000000" pitchFamily="49" charset="0"/>
                <a:cs typeface="JetBrains Mono" panose="02000009000000000000" pitchFamily="49" charset="0"/>
              </a:rPr>
              <a:t>Original data</a:t>
            </a:r>
          </a:p>
        </p:txBody>
      </p:sp>
      <p:sp>
        <p:nvSpPr>
          <p:cNvPr id="12" name="TextBox 11">
            <a:extLst>
              <a:ext uri="{FF2B5EF4-FFF2-40B4-BE49-F238E27FC236}">
                <a16:creationId xmlns:a16="http://schemas.microsoft.com/office/drawing/2014/main" id="{0681F41E-C03F-A3B0-D1D2-B77E3F5060E5}"/>
              </a:ext>
            </a:extLst>
          </p:cNvPr>
          <p:cNvSpPr txBox="1"/>
          <p:nvPr/>
        </p:nvSpPr>
        <p:spPr>
          <a:xfrm>
            <a:off x="1433339" y="2721007"/>
            <a:ext cx="1425470" cy="338554"/>
          </a:xfrm>
          <a:prstGeom prst="rect">
            <a:avLst/>
          </a:prstGeom>
          <a:noFill/>
        </p:spPr>
        <p:txBody>
          <a:bodyPr wrap="square">
            <a:spAutoFit/>
          </a:bodyPr>
          <a:lstStyle/>
          <a:p>
            <a:r>
              <a:rPr lang="en-US" sz="1600" dirty="0">
                <a:latin typeface="JetBrains Mono" panose="02000009000000000000" pitchFamily="49" charset="0"/>
                <a:cs typeface="JetBrains Mono" panose="02000009000000000000" pitchFamily="49" charset="0"/>
              </a:rPr>
              <a:t>hand notes</a:t>
            </a:r>
          </a:p>
        </p:txBody>
      </p:sp>
      <p:sp>
        <p:nvSpPr>
          <p:cNvPr id="18" name="TextBox 17">
            <a:extLst>
              <a:ext uri="{FF2B5EF4-FFF2-40B4-BE49-F238E27FC236}">
                <a16:creationId xmlns:a16="http://schemas.microsoft.com/office/drawing/2014/main" id="{7622CDE4-D7DB-46F1-8AB5-6638B7013E21}"/>
              </a:ext>
            </a:extLst>
          </p:cNvPr>
          <p:cNvSpPr txBox="1"/>
          <p:nvPr/>
        </p:nvSpPr>
        <p:spPr>
          <a:xfrm>
            <a:off x="2763325" y="2458218"/>
            <a:ext cx="1821576" cy="584775"/>
          </a:xfrm>
          <a:prstGeom prst="rect">
            <a:avLst/>
          </a:prstGeom>
          <a:noFill/>
        </p:spPr>
        <p:txBody>
          <a:bodyPr wrap="square">
            <a:spAutoFit/>
          </a:bodyPr>
          <a:lstStyle/>
          <a:p>
            <a:pPr algn="ctr"/>
            <a:r>
              <a:rPr lang="en-US" sz="1600" dirty="0">
                <a:latin typeface="JetBrains Mono" panose="02000009000000000000" pitchFamily="49" charset="0"/>
                <a:cs typeface="JetBrains Mono" panose="02000009000000000000" pitchFamily="49" charset="0"/>
              </a:rPr>
              <a:t>original outputs</a:t>
            </a:r>
          </a:p>
        </p:txBody>
      </p:sp>
      <p:sp>
        <p:nvSpPr>
          <p:cNvPr id="20" name="TextBox 19">
            <a:extLst>
              <a:ext uri="{FF2B5EF4-FFF2-40B4-BE49-F238E27FC236}">
                <a16:creationId xmlns:a16="http://schemas.microsoft.com/office/drawing/2014/main" id="{6F9923FD-9030-DA75-CFCC-0587F0728F1F}"/>
              </a:ext>
            </a:extLst>
          </p:cNvPr>
          <p:cNvSpPr txBox="1"/>
          <p:nvPr/>
        </p:nvSpPr>
        <p:spPr>
          <a:xfrm>
            <a:off x="5626327" y="2487790"/>
            <a:ext cx="2036135" cy="584775"/>
          </a:xfrm>
          <a:prstGeom prst="rect">
            <a:avLst/>
          </a:prstGeom>
          <a:noFill/>
        </p:spPr>
        <p:txBody>
          <a:bodyPr wrap="none" rtlCol="0">
            <a:spAutoFit/>
          </a:bodyPr>
          <a:lstStyle/>
          <a:p>
            <a:pPr algn="ctr"/>
            <a:r>
              <a:rPr lang="en-US" sz="1600" b="1" u="sng" dirty="0">
                <a:latin typeface="JetBrains Mono" panose="02000009000000000000" pitchFamily="49" charset="0"/>
                <a:cs typeface="JetBrains Mono" panose="02000009000000000000" pitchFamily="49" charset="0"/>
              </a:rPr>
              <a:t>Cleaned data</a:t>
            </a:r>
          </a:p>
          <a:p>
            <a:pPr algn="ctr"/>
            <a:r>
              <a:rPr lang="en-US" sz="1600" u="sng" dirty="0">
                <a:latin typeface="JetBrains Mono" panose="02000009000000000000" pitchFamily="49" charset="0"/>
                <a:cs typeface="JetBrains Mono" panose="02000009000000000000" pitchFamily="49" charset="0"/>
              </a:rPr>
              <a:t>ready for stats</a:t>
            </a:r>
          </a:p>
        </p:txBody>
      </p:sp>
      <p:sp>
        <p:nvSpPr>
          <p:cNvPr id="22" name="TextBox 21">
            <a:extLst>
              <a:ext uri="{FF2B5EF4-FFF2-40B4-BE49-F238E27FC236}">
                <a16:creationId xmlns:a16="http://schemas.microsoft.com/office/drawing/2014/main" id="{386F82F2-FF7A-B58D-129E-9DE0B729BE7B}"/>
              </a:ext>
            </a:extLst>
          </p:cNvPr>
          <p:cNvSpPr txBox="1"/>
          <p:nvPr/>
        </p:nvSpPr>
        <p:spPr>
          <a:xfrm>
            <a:off x="9541017" y="2713059"/>
            <a:ext cx="2282997" cy="338554"/>
          </a:xfrm>
          <a:prstGeom prst="rect">
            <a:avLst/>
          </a:prstGeom>
          <a:noFill/>
        </p:spPr>
        <p:txBody>
          <a:bodyPr wrap="none" rtlCol="0">
            <a:spAutoFit/>
          </a:bodyPr>
          <a:lstStyle/>
          <a:p>
            <a:pPr algn="ctr"/>
            <a:r>
              <a:rPr lang="en-US" sz="1600" b="1" u="sng" dirty="0">
                <a:latin typeface="JetBrains Mono" panose="02000009000000000000" pitchFamily="49" charset="0"/>
                <a:cs typeface="JetBrains Mono" panose="02000009000000000000" pitchFamily="49" charset="0"/>
              </a:rPr>
              <a:t>Published results</a:t>
            </a:r>
          </a:p>
        </p:txBody>
      </p:sp>
      <p:sp>
        <p:nvSpPr>
          <p:cNvPr id="27" name="Rectangle: Rounded Corners 26">
            <a:extLst>
              <a:ext uri="{FF2B5EF4-FFF2-40B4-BE49-F238E27FC236}">
                <a16:creationId xmlns:a16="http://schemas.microsoft.com/office/drawing/2014/main" id="{09C8287C-EA28-FF07-5B50-7D80A53FC97D}"/>
              </a:ext>
            </a:extLst>
          </p:cNvPr>
          <p:cNvSpPr/>
          <p:nvPr/>
        </p:nvSpPr>
        <p:spPr>
          <a:xfrm>
            <a:off x="7981397" y="3842147"/>
            <a:ext cx="1764384" cy="62653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JetBrains Mono" panose="02000009000000000000" pitchFamily="49" charset="0"/>
                <a:cs typeface="JetBrains Mono" panose="02000009000000000000" pitchFamily="49" charset="0"/>
              </a:rPr>
              <a:t>Data analysis</a:t>
            </a:r>
          </a:p>
        </p:txBody>
      </p:sp>
      <p:sp>
        <p:nvSpPr>
          <p:cNvPr id="34" name="TextBox 33">
            <a:extLst>
              <a:ext uri="{FF2B5EF4-FFF2-40B4-BE49-F238E27FC236}">
                <a16:creationId xmlns:a16="http://schemas.microsoft.com/office/drawing/2014/main" id="{111409A5-585D-5552-2170-4576BAD989FF}"/>
              </a:ext>
            </a:extLst>
          </p:cNvPr>
          <p:cNvSpPr txBox="1"/>
          <p:nvPr/>
        </p:nvSpPr>
        <p:spPr>
          <a:xfrm>
            <a:off x="8700083" y="4598827"/>
            <a:ext cx="925253" cy="338554"/>
          </a:xfrm>
          <a:prstGeom prst="rect">
            <a:avLst/>
          </a:prstGeom>
          <a:noFill/>
        </p:spPr>
        <p:txBody>
          <a:bodyPr wrap="none" rtlCol="0">
            <a:spAutoFit/>
          </a:bodyPr>
          <a:lstStyle/>
          <a:p>
            <a:r>
              <a:rPr lang="en-US" sz="1600" dirty="0">
                <a:latin typeface="JetBrains Mono" panose="02000009000000000000" pitchFamily="49" charset="0"/>
                <a:cs typeface="JetBrains Mono" panose="02000009000000000000" pitchFamily="49" charset="0"/>
              </a:rPr>
              <a:t>script</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35" name="Title 1">
            <a:extLst>
              <a:ext uri="{FF2B5EF4-FFF2-40B4-BE49-F238E27FC236}">
                <a16:creationId xmlns:a16="http://schemas.microsoft.com/office/drawing/2014/main" id="{BE4841CB-08CE-1DF4-791D-2FADBE594BDA}"/>
              </a:ext>
            </a:extLst>
          </p:cNvPr>
          <p:cNvSpPr txBox="1">
            <a:spLocks/>
          </p:cNvSpPr>
          <p:nvPr/>
        </p:nvSpPr>
        <p:spPr>
          <a:xfrm>
            <a:off x="990600" y="517525"/>
            <a:ext cx="10515600" cy="13255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1F63B6"/>
                </a:solidFill>
                <a:latin typeface="Franklin Gothic Demi Cond" panose="020B0706030402020204" pitchFamily="34" charset="0"/>
                <a:ea typeface="Roboto" panose="02000000000000000000" pitchFamily="2" charset="0"/>
                <a:cs typeface="JetBrains Mono Thin" panose="02000009000000000000" pitchFamily="49" charset="0"/>
              </a:rPr>
              <a:t>R is for “Reproducible”</a:t>
            </a:r>
          </a:p>
        </p:txBody>
      </p:sp>
      <p:pic>
        <p:nvPicPr>
          <p:cNvPr id="14" name="Picture 13">
            <a:extLst>
              <a:ext uri="{FF2B5EF4-FFF2-40B4-BE49-F238E27FC236}">
                <a16:creationId xmlns:a16="http://schemas.microsoft.com/office/drawing/2014/main" id="{C97079ED-BB92-C329-9968-45C3D2EF3EAB}"/>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10000" b="90000" l="10000" r="90000"/>
                    </a14:imgEffect>
                  </a14:imgLayer>
                </a14:imgProps>
              </a:ext>
            </a:extLst>
          </a:blip>
          <a:srcRect l="15783" t="16357" r="15327" b="17582"/>
          <a:stretch/>
        </p:blipFill>
        <p:spPr>
          <a:xfrm>
            <a:off x="1614774" y="3376792"/>
            <a:ext cx="564206" cy="541037"/>
          </a:xfrm>
          <a:prstGeom prst="rect">
            <a:avLst/>
          </a:prstGeom>
        </p:spPr>
      </p:pic>
      <p:pic>
        <p:nvPicPr>
          <p:cNvPr id="15" name="Picture 14">
            <a:extLst>
              <a:ext uri="{FF2B5EF4-FFF2-40B4-BE49-F238E27FC236}">
                <a16:creationId xmlns:a16="http://schemas.microsoft.com/office/drawing/2014/main" id="{9ED7AA4E-E1F1-7CAE-C055-50986328C2CE}"/>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10000" b="90000" l="10000" r="90000"/>
                    </a14:imgEffect>
                  </a14:imgLayer>
                </a14:imgProps>
              </a:ext>
            </a:extLst>
          </a:blip>
          <a:srcRect l="15783" t="16357" r="15327" b="17582"/>
          <a:stretch/>
        </p:blipFill>
        <p:spPr>
          <a:xfrm>
            <a:off x="4302798" y="3041970"/>
            <a:ext cx="564206" cy="541037"/>
          </a:xfrm>
          <a:prstGeom prst="rect">
            <a:avLst/>
          </a:prstGeom>
        </p:spPr>
      </p:pic>
      <p:pic>
        <p:nvPicPr>
          <p:cNvPr id="19" name="Picture 18">
            <a:extLst>
              <a:ext uri="{FF2B5EF4-FFF2-40B4-BE49-F238E27FC236}">
                <a16:creationId xmlns:a16="http://schemas.microsoft.com/office/drawing/2014/main" id="{DBD66B6E-D5DB-C4CE-9559-C115FBFD5615}"/>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10000" b="90000" l="10000" r="90000"/>
                    </a14:imgEffect>
                  </a14:imgLayer>
                </a14:imgProps>
              </a:ext>
            </a:extLst>
          </a:blip>
          <a:srcRect l="15783" t="16357" r="15327" b="17582"/>
          <a:stretch/>
        </p:blipFill>
        <p:spPr>
          <a:xfrm>
            <a:off x="3985983" y="4030405"/>
            <a:ext cx="564206" cy="541037"/>
          </a:xfrm>
          <a:prstGeom prst="rect">
            <a:avLst/>
          </a:prstGeom>
        </p:spPr>
      </p:pic>
      <p:sp>
        <p:nvSpPr>
          <p:cNvPr id="28" name="Rectangle: Rounded Corners 27">
            <a:extLst>
              <a:ext uri="{FF2B5EF4-FFF2-40B4-BE49-F238E27FC236}">
                <a16:creationId xmlns:a16="http://schemas.microsoft.com/office/drawing/2014/main" id="{D49C2FAC-9D48-739C-5DF8-60D70DC3D860}"/>
              </a:ext>
            </a:extLst>
          </p:cNvPr>
          <p:cNvSpPr/>
          <p:nvPr/>
        </p:nvSpPr>
        <p:spPr>
          <a:xfrm>
            <a:off x="3489898" y="3385057"/>
            <a:ext cx="1351355" cy="695775"/>
          </a:xfrm>
          <a:prstGeom prst="roundRect">
            <a:avLst/>
          </a:prstGeom>
          <a:solidFill>
            <a:srgbClr val="36A8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JetBrains Mono" panose="02000009000000000000" pitchFamily="49" charset="0"/>
                <a:cs typeface="JetBrains Mono" panose="02000009000000000000" pitchFamily="49" charset="0"/>
              </a:rPr>
              <a:t>Data</a:t>
            </a:r>
          </a:p>
          <a:p>
            <a:pPr algn="ctr"/>
            <a:r>
              <a:rPr lang="en-US" sz="1600" dirty="0">
                <a:solidFill>
                  <a:schemeClr val="tx1"/>
                </a:solidFill>
                <a:latin typeface="JetBrains Mono" panose="02000009000000000000" pitchFamily="49" charset="0"/>
                <a:cs typeface="JetBrains Mono" panose="02000009000000000000" pitchFamily="49" charset="0"/>
              </a:rPr>
              <a:t>wrangling</a:t>
            </a:r>
          </a:p>
        </p:txBody>
      </p:sp>
    </p:spTree>
    <p:extLst>
      <p:ext uri="{BB962C8B-B14F-4D97-AF65-F5344CB8AC3E}">
        <p14:creationId xmlns:p14="http://schemas.microsoft.com/office/powerpoint/2010/main" val="2366361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2242</TotalTime>
  <Words>3317</Words>
  <Application>Microsoft Office PowerPoint</Application>
  <PresentationFormat>Widescreen</PresentationFormat>
  <Paragraphs>410</Paragraphs>
  <Slides>37</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-apple-system</vt:lpstr>
      <vt:lpstr>Arial</vt:lpstr>
      <vt:lpstr>Calibri</vt:lpstr>
      <vt:lpstr>Candara</vt:lpstr>
      <vt:lpstr>Franklin Gothic Demi Cond</vt:lpstr>
      <vt:lpstr>JetBrains Mono</vt:lpstr>
      <vt:lpstr>Lucida Sans Typewriter</vt:lpstr>
      <vt:lpstr>Roboto</vt:lpstr>
      <vt:lpstr>Symbol</vt:lpstr>
      <vt:lpstr>Wingdings</vt:lpstr>
      <vt:lpstr>Office Theme</vt:lpstr>
      <vt:lpstr>      for Reproducible  data wrangling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Beware of spreadsheets …</vt:lpstr>
      <vt:lpstr>Beware of spreadsheets …</vt:lpstr>
      <vt:lpstr>PowerPoint Presentation</vt:lpstr>
      <vt:lpstr>PowerPoint Presentation</vt:lpstr>
      <vt:lpstr>PowerPoint Presentation</vt:lpstr>
      <vt:lpstr>PowerPoint Presentation</vt:lpstr>
      <vt:lpstr>PowerPoint Presentation</vt:lpstr>
      <vt:lpstr>What about    ash/Uni  and           ? </vt:lpstr>
      <vt:lpstr>Tidyverse</vt:lpstr>
      <vt:lpstr>1. Tidy data</vt:lpstr>
      <vt:lpstr>1. Tidy data</vt:lpstr>
      <vt:lpstr>1. Tidy data</vt:lpstr>
      <vt:lpstr>1. Tidy data</vt:lpstr>
      <vt:lpstr>1. Tidy data</vt:lpstr>
      <vt:lpstr>1. Tidy data</vt:lpstr>
      <vt:lpstr>PowerPoint Presentation</vt:lpstr>
      <vt:lpstr>PowerPoint Presentation</vt:lpstr>
      <vt:lpstr>2. Piping functions (vs nested)</vt:lpstr>
      <vt:lpstr>2. Piping functions (vs nested)</vt:lpstr>
      <vt:lpstr>String manipulation     stringr::str_*()</vt:lpstr>
      <vt:lpstr>Data Viz with ggplot </vt:lpstr>
      <vt:lpstr>Data Viz with ggplot </vt:lpstr>
      <vt:lpstr>Overview of the data set</vt:lpstr>
      <vt:lpstr>Data wrangling</vt:lpstr>
      <vt:lpstr>Data wrangling</vt:lpstr>
      <vt:lpstr>PowerPoint Presentation</vt:lpstr>
      <vt:lpstr>PowerPoint Presentation</vt:lpstr>
      <vt:lpstr>… and waaaay more!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giulia.puntin@allzool.bio.uni-giessen.de</dc:creator>
  <cp:lastModifiedBy>Giulia Puntin</cp:lastModifiedBy>
  <cp:revision>496</cp:revision>
  <dcterms:created xsi:type="dcterms:W3CDTF">2021-10-23T13:29:59Z</dcterms:created>
  <dcterms:modified xsi:type="dcterms:W3CDTF">2023-02-14T04:28:14Z</dcterms:modified>
</cp:coreProperties>
</file>